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78" r:id="rId2"/>
    <p:sldId id="352" r:id="rId3"/>
    <p:sldId id="341" r:id="rId4"/>
    <p:sldId id="355" r:id="rId5"/>
    <p:sldId id="256" r:id="rId6"/>
    <p:sldId id="379" r:id="rId7"/>
    <p:sldId id="380" r:id="rId8"/>
    <p:sldId id="382" r:id="rId9"/>
    <p:sldId id="381" r:id="rId10"/>
    <p:sldId id="330" r:id="rId11"/>
    <p:sldId id="309" r:id="rId12"/>
    <p:sldId id="331" r:id="rId13"/>
    <p:sldId id="294" r:id="rId14"/>
    <p:sldId id="300" r:id="rId15"/>
    <p:sldId id="356" r:id="rId16"/>
    <p:sldId id="349" r:id="rId17"/>
    <p:sldId id="311" r:id="rId18"/>
    <p:sldId id="286" r:id="rId19"/>
    <p:sldId id="357" r:id="rId20"/>
    <p:sldId id="305" r:id="rId21"/>
    <p:sldId id="327" r:id="rId22"/>
    <p:sldId id="308" r:id="rId23"/>
    <p:sldId id="320" r:id="rId24"/>
    <p:sldId id="362" r:id="rId25"/>
    <p:sldId id="371" r:id="rId26"/>
    <p:sldId id="358" r:id="rId27"/>
    <p:sldId id="354" r:id="rId28"/>
    <p:sldId id="363" r:id="rId29"/>
    <p:sldId id="339" r:id="rId30"/>
    <p:sldId id="290" r:id="rId31"/>
    <p:sldId id="312" r:id="rId32"/>
    <p:sldId id="317" r:id="rId33"/>
    <p:sldId id="314" r:id="rId34"/>
    <p:sldId id="361" r:id="rId35"/>
    <p:sldId id="335" r:id="rId36"/>
    <p:sldId id="291" r:id="rId37"/>
    <p:sldId id="332" r:id="rId38"/>
    <p:sldId id="295" r:id="rId39"/>
    <p:sldId id="351" r:id="rId40"/>
    <p:sldId id="304" r:id="rId41"/>
    <p:sldId id="359" r:id="rId42"/>
    <p:sldId id="364" r:id="rId43"/>
    <p:sldId id="372" r:id="rId44"/>
    <p:sldId id="373" r:id="rId45"/>
    <p:sldId id="365" r:id="rId46"/>
    <p:sldId id="375" r:id="rId47"/>
    <p:sldId id="376" r:id="rId48"/>
    <p:sldId id="377" r:id="rId49"/>
    <p:sldId id="346" r:id="rId50"/>
    <p:sldId id="366" r:id="rId51"/>
    <p:sldId id="321" r:id="rId52"/>
    <p:sldId id="370" r:id="rId53"/>
    <p:sldId id="368" r:id="rId54"/>
    <p:sldId id="369"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FF0066"/>
    <a:srgbClr val="FF66CC"/>
    <a:srgbClr val="CCFF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4" autoAdjust="0"/>
    <p:restoredTop sz="94660"/>
  </p:normalViewPr>
  <p:slideViewPr>
    <p:cSldViewPr>
      <p:cViewPr varScale="1">
        <p:scale>
          <a:sx n="65" d="100"/>
          <a:sy n="65" d="100"/>
        </p:scale>
        <p:origin x="-14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smtClean="0"/>
            </a:lvl1pPr>
          </a:lstStyle>
          <a:p>
            <a:pPr>
              <a:defRPr/>
            </a:pPr>
            <a:fld id="{29B2BAD6-7AF0-4B12-ADB5-76E151F3596B}" type="slidenum">
              <a:rPr lang="en-US"/>
              <a:pPr>
                <a:defRPr/>
              </a:pPr>
              <a:t>‹#›</a:t>
            </a:fld>
            <a:endParaRPr lang="en-US"/>
          </a:p>
        </p:txBody>
      </p:sp>
    </p:spTree>
    <p:extLst>
      <p:ext uri="{BB962C8B-B14F-4D97-AF65-F5344CB8AC3E}">
        <p14:creationId xmlns:p14="http://schemas.microsoft.com/office/powerpoint/2010/main" val="306687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2D9D2C-A40D-4DB2-863B-EC34A10C0784}" type="slidenum">
              <a:rPr lang="en-US"/>
              <a:pPr>
                <a:defRPr/>
              </a:pPr>
              <a:t>‹#›</a:t>
            </a:fld>
            <a:endParaRPr lang="en-US"/>
          </a:p>
        </p:txBody>
      </p:sp>
    </p:spTree>
    <p:extLst>
      <p:ext uri="{BB962C8B-B14F-4D97-AF65-F5344CB8AC3E}">
        <p14:creationId xmlns:p14="http://schemas.microsoft.com/office/powerpoint/2010/main" val="39480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smtClean="0"/>
            </a:lvl1pPr>
          </a:lstStyle>
          <a:p>
            <a:pPr>
              <a:defRPr/>
            </a:pPr>
            <a:fld id="{4F5D4441-79E7-46D9-BD6C-99F41E3F5F94}" type="slidenum">
              <a:rPr lang="en-US"/>
              <a:pPr>
                <a:defRPr/>
              </a:pPr>
              <a:t>‹#›</a:t>
            </a:fld>
            <a:endParaRPr lang="en-US"/>
          </a:p>
        </p:txBody>
      </p:sp>
    </p:spTree>
    <p:extLst>
      <p:ext uri="{BB962C8B-B14F-4D97-AF65-F5344CB8AC3E}">
        <p14:creationId xmlns:p14="http://schemas.microsoft.com/office/powerpoint/2010/main" val="3377437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93C50-969D-42BB-99AE-944E58F53DA0}" type="slidenum">
              <a:rPr lang="en-US"/>
              <a:pPr>
                <a:defRPr/>
              </a:pPr>
              <a:t>‹#›</a:t>
            </a:fld>
            <a:endParaRPr lang="en-US"/>
          </a:p>
        </p:txBody>
      </p:sp>
    </p:spTree>
    <p:extLst>
      <p:ext uri="{BB962C8B-B14F-4D97-AF65-F5344CB8AC3E}">
        <p14:creationId xmlns:p14="http://schemas.microsoft.com/office/powerpoint/2010/main" val="303585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smtClean="0"/>
            </a:lvl1pPr>
          </a:lstStyle>
          <a:p>
            <a:pPr>
              <a:defRPr/>
            </a:pPr>
            <a:fld id="{AFC17B8D-7E57-4B01-9572-E1CC3D0DF94F}" type="slidenum">
              <a:rPr lang="en-US"/>
              <a:pPr>
                <a:defRPr/>
              </a:pPr>
              <a:t>‹#›</a:t>
            </a:fld>
            <a:endParaRPr lang="en-US"/>
          </a:p>
        </p:txBody>
      </p:sp>
    </p:spTree>
    <p:extLst>
      <p:ext uri="{BB962C8B-B14F-4D97-AF65-F5344CB8AC3E}">
        <p14:creationId xmlns:p14="http://schemas.microsoft.com/office/powerpoint/2010/main" val="164224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9E7B137-715E-4769-97C0-A003480D74FA}" type="slidenum">
              <a:rPr lang="en-US"/>
              <a:pPr>
                <a:defRPr/>
              </a:pPr>
              <a:t>‹#›</a:t>
            </a:fld>
            <a:endParaRPr lang="en-US"/>
          </a:p>
        </p:txBody>
      </p:sp>
    </p:spTree>
    <p:extLst>
      <p:ext uri="{BB962C8B-B14F-4D97-AF65-F5344CB8AC3E}">
        <p14:creationId xmlns:p14="http://schemas.microsoft.com/office/powerpoint/2010/main" val="3954511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6F19C9-FD0B-4CBA-9310-55EF33512088}" type="slidenum">
              <a:rPr lang="en-US"/>
              <a:pPr>
                <a:defRPr/>
              </a:pPr>
              <a:t>‹#›</a:t>
            </a:fld>
            <a:endParaRPr lang="en-US"/>
          </a:p>
        </p:txBody>
      </p:sp>
    </p:spTree>
    <p:extLst>
      <p:ext uri="{BB962C8B-B14F-4D97-AF65-F5344CB8AC3E}">
        <p14:creationId xmlns:p14="http://schemas.microsoft.com/office/powerpoint/2010/main" val="210680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CEA10D-D956-4605-8FCD-B7CD7979411E}" type="slidenum">
              <a:rPr lang="en-US"/>
              <a:pPr>
                <a:defRPr/>
              </a:pPr>
              <a:t>‹#›</a:t>
            </a:fld>
            <a:endParaRPr lang="en-US"/>
          </a:p>
        </p:txBody>
      </p:sp>
    </p:spTree>
    <p:extLst>
      <p:ext uri="{BB962C8B-B14F-4D97-AF65-F5344CB8AC3E}">
        <p14:creationId xmlns:p14="http://schemas.microsoft.com/office/powerpoint/2010/main" val="194002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B966EE-472C-4098-B748-68EE885867DA}" type="slidenum">
              <a:rPr lang="en-US"/>
              <a:pPr>
                <a:defRPr/>
              </a:pPr>
              <a:t>‹#›</a:t>
            </a:fld>
            <a:endParaRPr lang="en-US"/>
          </a:p>
        </p:txBody>
      </p:sp>
    </p:spTree>
    <p:extLst>
      <p:ext uri="{BB962C8B-B14F-4D97-AF65-F5344CB8AC3E}">
        <p14:creationId xmlns:p14="http://schemas.microsoft.com/office/powerpoint/2010/main" val="101122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CB011D-7AF4-4025-9D6A-5AA9FF1355D0}" type="slidenum">
              <a:rPr lang="en-US"/>
              <a:pPr>
                <a:defRPr/>
              </a:pPr>
              <a:t>‹#›</a:t>
            </a:fld>
            <a:endParaRPr lang="en-US"/>
          </a:p>
        </p:txBody>
      </p:sp>
    </p:spTree>
    <p:extLst>
      <p:ext uri="{BB962C8B-B14F-4D97-AF65-F5344CB8AC3E}">
        <p14:creationId xmlns:p14="http://schemas.microsoft.com/office/powerpoint/2010/main" val="133994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09613F-42BA-4AFA-B2F8-B47704E3086E}" type="slidenum">
              <a:rPr lang="en-US"/>
              <a:pPr>
                <a:defRPr/>
              </a:pPr>
              <a:t>‹#›</a:t>
            </a:fld>
            <a:endParaRPr lang="en-US"/>
          </a:p>
        </p:txBody>
      </p:sp>
    </p:spTree>
    <p:extLst>
      <p:ext uri="{BB962C8B-B14F-4D97-AF65-F5344CB8AC3E}">
        <p14:creationId xmlns:p14="http://schemas.microsoft.com/office/powerpoint/2010/main" val="1218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8D227A-890B-40D7-B736-DADA8AB53242}" type="slidenum">
              <a:rPr lang="en-US"/>
              <a:pPr>
                <a:defRPr/>
              </a:pPr>
              <a:t>‹#›</a:t>
            </a:fld>
            <a:endParaRPr lang="en-US"/>
          </a:p>
        </p:txBody>
      </p:sp>
    </p:spTree>
    <p:extLst>
      <p:ext uri="{BB962C8B-B14F-4D97-AF65-F5344CB8AC3E}">
        <p14:creationId xmlns:p14="http://schemas.microsoft.com/office/powerpoint/2010/main" val="140147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C86FF3-7315-44AD-A75F-B9C6D382761C}" type="slidenum">
              <a:rPr lang="en-US"/>
              <a:pPr>
                <a:defRPr/>
              </a:pPr>
              <a:t>‹#›</a:t>
            </a:fld>
            <a:endParaRPr lang="en-US"/>
          </a:p>
        </p:txBody>
      </p:sp>
    </p:spTree>
    <p:extLst>
      <p:ext uri="{BB962C8B-B14F-4D97-AF65-F5344CB8AC3E}">
        <p14:creationId xmlns:p14="http://schemas.microsoft.com/office/powerpoint/2010/main" val="225868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A8DBEF-5208-44EE-AABE-4226A53A84A5}" type="slidenum">
              <a:rPr lang="en-US"/>
              <a:pPr>
                <a:defRPr/>
              </a:pPr>
              <a:t>‹#›</a:t>
            </a:fld>
            <a:endParaRPr lang="en-US"/>
          </a:p>
        </p:txBody>
      </p:sp>
    </p:spTree>
    <p:extLst>
      <p:ext uri="{BB962C8B-B14F-4D97-AF65-F5344CB8AC3E}">
        <p14:creationId xmlns:p14="http://schemas.microsoft.com/office/powerpoint/2010/main" val="336319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ED3015-94B9-46AD-A0D4-C3848E36471D}" type="slidenum">
              <a:rPr lang="en-US"/>
              <a:pPr>
                <a:defRPr/>
              </a:pPr>
              <a:t>‹#›</a:t>
            </a:fld>
            <a:endParaRPr lang="en-US"/>
          </a:p>
        </p:txBody>
      </p:sp>
    </p:spTree>
    <p:extLst>
      <p:ext uri="{BB962C8B-B14F-4D97-AF65-F5344CB8AC3E}">
        <p14:creationId xmlns:p14="http://schemas.microsoft.com/office/powerpoint/2010/main" val="222590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C7FD43-523F-4326-ACAF-BF6B50F6364A}" type="slidenum">
              <a:rPr lang="en-US"/>
              <a:pPr>
                <a:defRPr/>
              </a:pPr>
              <a:t>‹#›</a:t>
            </a:fld>
            <a:endParaRPr lang="en-US"/>
          </a:p>
        </p:txBody>
      </p:sp>
    </p:spTree>
    <p:extLst>
      <p:ext uri="{BB962C8B-B14F-4D97-AF65-F5344CB8AC3E}">
        <p14:creationId xmlns:p14="http://schemas.microsoft.com/office/powerpoint/2010/main" val="286318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a:defRPr/>
            </a:pPr>
            <a:fld id="{1638D4AC-D600-4116-9EDC-7BB45C2913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33" r:id="rId11"/>
    <p:sldLayoutId id="2147483728" r:id="rId12"/>
    <p:sldLayoutId id="2147483734" r:id="rId13"/>
    <p:sldLayoutId id="2147483729" r:id="rId14"/>
    <p:sldLayoutId id="2147483730" r:id="rId15"/>
    <p:sldLayoutId id="2147483731"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8.bin"/><Relationship Id="rId18" Type="http://schemas.openxmlformats.org/officeDocument/2006/relationships/oleObject" Target="../embeddings/oleObject12.bin"/><Relationship Id="rId26" Type="http://schemas.openxmlformats.org/officeDocument/2006/relationships/oleObject" Target="../embeddings/oleObject20.bin"/><Relationship Id="rId3" Type="http://schemas.openxmlformats.org/officeDocument/2006/relationships/oleObject" Target="../embeddings/oleObject1.bin"/><Relationship Id="rId21" Type="http://schemas.openxmlformats.org/officeDocument/2006/relationships/oleObject" Target="../embeddings/oleObject15.bin"/><Relationship Id="rId7" Type="http://schemas.openxmlformats.org/officeDocument/2006/relationships/oleObject" Target="../embeddings/oleObject3.bin"/><Relationship Id="rId12" Type="http://schemas.openxmlformats.org/officeDocument/2006/relationships/oleObject" Target="../embeddings/oleObject7.bin"/><Relationship Id="rId17" Type="http://schemas.openxmlformats.org/officeDocument/2006/relationships/oleObject" Target="../embeddings/oleObject11.bin"/><Relationship Id="rId25"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4.bin"/><Relationship Id="rId29" Type="http://schemas.openxmlformats.org/officeDocument/2006/relationships/oleObject" Target="../embeddings/oleObject23.bin"/><Relationship Id="rId1" Type="http://schemas.openxmlformats.org/officeDocument/2006/relationships/vmlDrawing" Target="../drawings/vmlDrawing1.vml"/><Relationship Id="rId6" Type="http://schemas.openxmlformats.org/officeDocument/2006/relationships/image" Target="../media/image8.emf"/><Relationship Id="rId11" Type="http://schemas.openxmlformats.org/officeDocument/2006/relationships/oleObject" Target="../embeddings/oleObject6.bin"/><Relationship Id="rId24" Type="http://schemas.openxmlformats.org/officeDocument/2006/relationships/oleObject" Target="../embeddings/oleObject18.bin"/><Relationship Id="rId5" Type="http://schemas.openxmlformats.org/officeDocument/2006/relationships/oleObject" Target="../embeddings/oleObject2.bin"/><Relationship Id="rId15" Type="http://schemas.openxmlformats.org/officeDocument/2006/relationships/oleObject" Target="../embeddings/oleObject9.bin"/><Relationship Id="rId23" Type="http://schemas.openxmlformats.org/officeDocument/2006/relationships/oleObject" Target="../embeddings/oleObject17.bin"/><Relationship Id="rId28" Type="http://schemas.openxmlformats.org/officeDocument/2006/relationships/oleObject" Target="../embeddings/oleObject22.bin"/><Relationship Id="rId10" Type="http://schemas.openxmlformats.org/officeDocument/2006/relationships/oleObject" Target="../embeddings/oleObject5.bin"/><Relationship Id="rId19" Type="http://schemas.openxmlformats.org/officeDocument/2006/relationships/oleObject" Target="../embeddings/oleObject13.bin"/><Relationship Id="rId31" Type="http://schemas.openxmlformats.org/officeDocument/2006/relationships/oleObject" Target="../embeddings/oleObject25.bin"/><Relationship Id="rId4" Type="http://schemas.openxmlformats.org/officeDocument/2006/relationships/image" Target="../media/image7.emf"/><Relationship Id="rId9" Type="http://schemas.openxmlformats.org/officeDocument/2006/relationships/oleObject" Target="../embeddings/oleObject4.bin"/><Relationship Id="rId14" Type="http://schemas.openxmlformats.org/officeDocument/2006/relationships/image" Target="../media/image10.jpeg"/><Relationship Id="rId22" Type="http://schemas.openxmlformats.org/officeDocument/2006/relationships/oleObject" Target="../embeddings/oleObject16.bin"/><Relationship Id="rId27" Type="http://schemas.openxmlformats.org/officeDocument/2006/relationships/oleObject" Target="../embeddings/oleObject21.bin"/><Relationship Id="rId30"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2.png"/><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53.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smtClean="0"/>
          </a:p>
        </p:txBody>
      </p:sp>
      <p:sp>
        <p:nvSpPr>
          <p:cNvPr id="6147" name="Content Placeholder 2"/>
          <p:cNvSpPr>
            <a:spLocks noGrp="1"/>
          </p:cNvSpPr>
          <p:nvPr>
            <p:ph idx="1"/>
          </p:nvPr>
        </p:nvSpPr>
        <p:spPr/>
        <p:txBody>
          <a:bodyPr/>
          <a:lstStyle/>
          <a:p>
            <a:pPr eaLnBrk="1" hangingPunct="1"/>
            <a:endParaRPr lang="en-US" sz="1800" smtClean="0"/>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3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3"/>
          <p:cNvSpPr txBox="1">
            <a:spLocks noChangeArrowheads="1"/>
          </p:cNvSpPr>
          <p:nvPr/>
        </p:nvSpPr>
        <p:spPr bwMode="auto">
          <a:xfrm>
            <a:off x="166688" y="3033713"/>
            <a:ext cx="88106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buFont typeface="Arial" charset="0"/>
              <a:buNone/>
            </a:pPr>
            <a:r>
              <a:rPr lang="en-US" sz="4000" b="1">
                <a:solidFill>
                  <a:srgbClr val="0000FF"/>
                </a:solidFill>
                <a:latin typeface="Calibri" pitchFamily="34" charset="0"/>
              </a:rPr>
              <a:t>GÓP PHẦN XÂY DỰNG</a:t>
            </a:r>
            <a:r>
              <a:rPr lang="en-US" sz="4000">
                <a:solidFill>
                  <a:srgbClr val="0000FF"/>
                </a:solidFill>
                <a:latin typeface="Calibri" pitchFamily="34" charset="0"/>
              </a:rPr>
              <a:t> </a:t>
            </a:r>
            <a:r>
              <a:rPr lang="en-US" sz="4000" b="1">
                <a:solidFill>
                  <a:srgbClr val="0000FF"/>
                </a:solidFill>
                <a:latin typeface="Calibri" pitchFamily="34" charset="0"/>
              </a:rPr>
              <a:t>NẾP SỐNG VĂN HÓA Ở CỘNG ĐỒNG DÂN CƯ</a:t>
            </a:r>
            <a:endParaRPr lang="en-US" sz="4000">
              <a:solidFill>
                <a:srgbClr val="0000FF"/>
              </a:solidFill>
              <a:latin typeface="Calibri" pitchFamily="34" charset="0"/>
            </a:endParaRPr>
          </a:p>
          <a:p>
            <a:pPr algn="ctr" eaLnBrk="1" hangingPunct="1"/>
            <a:endParaRPr lang="en-US" sz="4000">
              <a:solidFill>
                <a:srgbClr val="0000FF"/>
              </a:solidFill>
            </a:endParaRPr>
          </a:p>
          <a:p>
            <a:pPr algn="ctr" eaLnBrk="1" hangingPunct="1"/>
            <a:endParaRPr lang="en-US" sz="4000">
              <a:solidFill>
                <a:srgbClr val="0000FF"/>
              </a:solidFill>
            </a:endParaRPr>
          </a:p>
        </p:txBody>
      </p:sp>
      <p:sp>
        <p:nvSpPr>
          <p:cNvPr id="6153" name="Title 4"/>
          <p:cNvSpPr txBox="1">
            <a:spLocks/>
          </p:cNvSpPr>
          <p:nvPr/>
        </p:nvSpPr>
        <p:spPr bwMode="auto">
          <a:xfrm>
            <a:off x="3544888" y="2081213"/>
            <a:ext cx="180181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3200">
                <a:solidFill>
                  <a:schemeClr val="accent1"/>
                </a:solidFill>
                <a:latin typeface="Times New Roman" pitchFamily="18" charset="0"/>
                <a:cs typeface="Times New Roman" pitchFamily="18" charset="0"/>
              </a:rPr>
              <a:t>BÀI 9</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 calcmode="lin" valueType="num">
                                      <p:cBhvr additive="base">
                                        <p:cTn id="7" dur="500" fill="hold"/>
                                        <p:tgtEl>
                                          <p:spTgt spid="5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l_fi" descr="taoh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304800"/>
            <a:ext cx="8077200" cy="5437188"/>
          </a:xfrm>
          <a:noFill/>
        </p:spPr>
      </p:pic>
      <p:sp>
        <p:nvSpPr>
          <p:cNvPr id="15363" name="Rectangle 5"/>
          <p:cNvSpPr>
            <a:spLocks noChangeArrowheads="1"/>
          </p:cNvSpPr>
          <p:nvPr/>
        </p:nvSpPr>
        <p:spPr bwMode="auto">
          <a:xfrm>
            <a:off x="1905000" y="6042025"/>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sz="2400"/>
              <a:t>Nạn </a:t>
            </a:r>
            <a:r>
              <a:rPr lang="en-US" sz="2400" b="1"/>
              <a:t>tảo hôn ở Long An Chủ rể tuổi 14</a:t>
            </a:r>
            <a:r>
              <a:rPr lang="en-US" sz="1700" b="1"/>
              <a:t> </a:t>
            </a:r>
          </a:p>
        </p:txBody>
      </p:sp>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0" y="304800"/>
            <a:ext cx="9144000" cy="6477000"/>
          </a:xfrm>
        </p:spPr>
        <p:txBody>
          <a:bodyPr/>
          <a:lstStyle/>
          <a:p>
            <a:pPr algn="ctr" eaLnBrk="1" hangingPunct="1">
              <a:lnSpc>
                <a:spcPct val="80000"/>
              </a:lnSpc>
            </a:pPr>
            <a:r>
              <a:rPr lang="en-US" sz="2800" b="1" u="sng" smtClean="0">
                <a:latin typeface="Times New Roman" pitchFamily="18" charset="0"/>
                <a:cs typeface="Times New Roman" pitchFamily="18" charset="0"/>
              </a:rPr>
              <a:t>NẠN TẢO HÔN Ở LONG AN : CHÚ RỄ  14 TUỔI</a:t>
            </a:r>
            <a:r>
              <a:rPr lang="en-US" sz="1200" b="1" smtClean="0">
                <a:latin typeface="Times New Roman" pitchFamily="18" charset="0"/>
                <a:cs typeface="Times New Roman" pitchFamily="18" charset="0"/>
              </a:rPr>
              <a:t> </a:t>
            </a:r>
          </a:p>
          <a:p>
            <a:pPr algn="ctr" eaLnBrk="1" hangingPunct="1">
              <a:lnSpc>
                <a:spcPct val="80000"/>
              </a:lnSpc>
            </a:pPr>
            <a:endParaRPr lang="en-US" sz="1200" b="1" smtClean="0">
              <a:latin typeface="Times New Roman" pitchFamily="18" charset="0"/>
              <a:cs typeface="Times New Roman" pitchFamily="18" charset="0"/>
            </a:endParaRPr>
          </a:p>
          <a:p>
            <a:pPr algn="ctr" eaLnBrk="1" hangingPunct="1">
              <a:lnSpc>
                <a:spcPct val="80000"/>
              </a:lnSpc>
            </a:pPr>
            <a:r>
              <a:rPr lang="en-US" sz="1800" smtClean="0">
                <a:latin typeface="Times New Roman" pitchFamily="18" charset="0"/>
                <a:cs typeface="Times New Roman" pitchFamily="18" charset="0"/>
              </a:rPr>
              <a:t>“Chồng gì chồng bé...”</a:t>
            </a:r>
            <a:endParaRPr lang="en-US" sz="2400" smtClean="0">
              <a:latin typeface="Times New Roman" pitchFamily="18" charset="0"/>
              <a:cs typeface="Times New Roman" pitchFamily="18" charset="0"/>
            </a:endParaRPr>
          </a:p>
          <a:p>
            <a:pPr eaLnBrk="1" hangingPunct="1">
              <a:lnSpc>
                <a:spcPct val="80000"/>
              </a:lnSpc>
            </a:pPr>
            <a:r>
              <a:rPr lang="en-US" sz="2400" smtClean="0">
                <a:latin typeface="Times New Roman" pitchFamily="18" charset="0"/>
                <a:cs typeface="Times New Roman" pitchFamily="18" charset="0"/>
              </a:rPr>
              <a:t>Bước sang năm 2010, Hà Văn T (</a:t>
            </a:r>
            <a:r>
              <a:rPr lang="en-US" sz="1800" smtClean="0">
                <a:latin typeface="Times New Roman" pitchFamily="18" charset="0"/>
                <a:cs typeface="Times New Roman" pitchFamily="18" charset="0"/>
              </a:rPr>
              <a:t>SN 1996</a:t>
            </a:r>
            <a:r>
              <a:rPr lang="en-US" sz="2400" smtClean="0">
                <a:latin typeface="Times New Roman" pitchFamily="18" charset="0"/>
                <a:cs typeface="Times New Roman" pitchFamily="18" charset="0"/>
              </a:rPr>
              <a:t>),  mới </a:t>
            </a:r>
            <a:r>
              <a:rPr lang="en-US" sz="1800" smtClean="0">
                <a:latin typeface="Times New Roman" pitchFamily="18" charset="0"/>
                <a:cs typeface="Times New Roman" pitchFamily="18" charset="0"/>
              </a:rPr>
              <a:t>14 </a:t>
            </a:r>
            <a:r>
              <a:rPr lang="en-US" sz="2400" smtClean="0">
                <a:latin typeface="Times New Roman" pitchFamily="18" charset="0"/>
                <a:cs typeface="Times New Roman" pitchFamily="18" charset="0"/>
              </a:rPr>
              <a:t>tuổi, còn tung tăng chơi đùa với bọn trẻ  trong ấp, bỗng nhiên được bố mình thông báo: Lấy vợ!!! Vợ T không ai khác là cô gái </a:t>
            </a:r>
            <a:r>
              <a:rPr lang="en-US" sz="2800" smtClean="0">
                <a:latin typeface="Times New Roman" pitchFamily="18" charset="0"/>
                <a:cs typeface="Times New Roman" pitchFamily="18" charset="0"/>
              </a:rPr>
              <a:t>(SN 1993),</a:t>
            </a:r>
            <a:r>
              <a:rPr lang="en-US" sz="2400" smtClean="0">
                <a:latin typeface="Times New Roman" pitchFamily="18" charset="0"/>
                <a:cs typeface="Times New Roman" pitchFamily="18" charset="0"/>
              </a:rPr>
              <a:t> năm nay tròn </a:t>
            </a:r>
            <a:r>
              <a:rPr lang="en-US" sz="2800" smtClean="0">
                <a:latin typeface="Times New Roman" pitchFamily="18" charset="0"/>
                <a:cs typeface="Times New Roman" pitchFamily="18" charset="0"/>
              </a:rPr>
              <a:t>17 tuổi</a:t>
            </a:r>
            <a:r>
              <a:rPr lang="en-US" sz="2400" smtClean="0">
                <a:latin typeface="Times New Roman" pitchFamily="18" charset="0"/>
                <a:cs typeface="Times New Roman" pitchFamily="18" charset="0"/>
              </a:rPr>
              <a:t>, con gái bạn bố của T.</a:t>
            </a:r>
          </a:p>
          <a:p>
            <a:pPr eaLnBrk="1" hangingPunct="1">
              <a:lnSpc>
                <a:spcPct val="80000"/>
              </a:lnSpc>
            </a:pPr>
            <a:r>
              <a:rPr lang="en-US" sz="2400" smtClean="0">
                <a:latin typeface="Times New Roman" pitchFamily="18" charset="0"/>
                <a:cs typeface="Times New Roman" pitchFamily="18" charset="0"/>
              </a:rPr>
              <a:t>Ngày 14/3/2010, dân cư ấp Gò Pháo ngỡ ngàng với đám cưới diễn ra </a:t>
            </a:r>
            <a:r>
              <a:rPr lang="en-US" sz="2800" smtClean="0">
                <a:latin typeface="Times New Roman" pitchFamily="18" charset="0"/>
                <a:cs typeface="Times New Roman" pitchFamily="18" charset="0"/>
              </a:rPr>
              <a:t>giữa chú rể mới 14 tuổi và cô dâu tròn 17</a:t>
            </a:r>
            <a:r>
              <a:rPr lang="en-US" sz="2400" smtClean="0">
                <a:latin typeface="Times New Roman" pitchFamily="18" charset="0"/>
                <a:cs typeface="Times New Roman" pitchFamily="18" charset="0"/>
              </a:rPr>
              <a:t>. Tân lang Hà Văn T sánh duyên cùng tân nương Nguyễn Thị Mỹ T. Tiếng nhạc hát mừng lễ cưới náo nhiệt càng làm tăng thêm sự hiếu kỳ của mọi người.</a:t>
            </a:r>
          </a:p>
          <a:p>
            <a:pPr eaLnBrk="1" hangingPunct="1">
              <a:lnSpc>
                <a:spcPct val="80000"/>
              </a:lnSpc>
            </a:pPr>
            <a:r>
              <a:rPr lang="en-US" sz="2400" smtClean="0">
                <a:latin typeface="Times New Roman" pitchFamily="18" charset="0"/>
                <a:cs typeface="Times New Roman" pitchFamily="18" charset="0"/>
              </a:rPr>
              <a:t>Được biết gia đình anh Hà Văn Tính (SN 1978) kết thông gia cùng gia đình anh Nguyễn Văn Lạc  (SN 1963). Cả hai gia đình đều ngụ tại ấp Gò Pháo, xã Hưng Điền B. Gia đình anh Tính cho rằng, vẫn biết con trai chưa đủ tuổi kết hôn, nhưng "vì hai đứa thương nhau quá nên cho cưới"(?!).</a:t>
            </a: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l_fi" descr="a02b958f6ccb0c70920ed655f9d5caa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304800"/>
            <a:ext cx="7924800" cy="5951538"/>
          </a:xfrm>
          <a:noFill/>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l_fi" descr="ANd9GcRIf7wteGaZIO_coVrgu0aXvLR09r3CKTXmKQLO9X6WNQhLO8M&amp;t=1&amp;usg=__ni4vShLPTOlBXTyXj74c44RWos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609600"/>
            <a:ext cx="7315200" cy="5638800"/>
          </a:xfrm>
          <a:noFill/>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228600" y="228600"/>
            <a:ext cx="8763000" cy="6172200"/>
          </a:xfrm>
        </p:spPr>
        <p:txBody>
          <a:bodyPr/>
          <a:lstStyle/>
          <a:p>
            <a:pPr eaLnBrk="1" hangingPunct="1">
              <a:lnSpc>
                <a:spcPct val="80000"/>
              </a:lnSpc>
            </a:pPr>
            <a:r>
              <a:rPr lang="en-US" sz="1600" b="1" smtClean="0">
                <a:latin typeface="Times New Roman" pitchFamily="18" charset="0"/>
                <a:cs typeface="Times New Roman" pitchFamily="18" charset="0"/>
              </a:rPr>
              <a:t>Không có gà heo để cúng làng vì tội "chửa hoang" nên ngày 17/5, khi chuyển dạ, chị Diêu đã phải chạy vào rừng sinh con trong cơn mưa lớn và sấm sét.</a:t>
            </a:r>
          </a:p>
          <a:p>
            <a:pPr eaLnBrk="1" hangingPunct="1">
              <a:lnSpc>
                <a:spcPct val="80000"/>
              </a:lnSpc>
            </a:pPr>
            <a:r>
              <a:rPr lang="en-US" sz="1600" b="1" smtClean="0">
                <a:latin typeface="Times New Roman" pitchFamily="18" charset="0"/>
                <a:cs typeface="Times New Roman" pitchFamily="18" charset="0"/>
              </a:rPr>
              <a:t>Chị Hồ Thị Diêu 23 tuổi, là người dân tộc M"Nông, quê ở huyện Nam Trà My. Năm 2006 chị đến thôn 5, xã Trà Bui, huyện Bắc Trà My làm ăn, yêu một thanh niên ở đây và có thai với anh ta. Dân làng tổ chức họp truy xét "tác giả" bào thai. Chị khai ra tên người yêu nhưng anh này dứt khoát không nhận và bỏ đi. Do đó, chị Diêu bị buộc tội chửa hoang.</a:t>
            </a:r>
          </a:p>
          <a:p>
            <a:pPr eaLnBrk="1" hangingPunct="1">
              <a:lnSpc>
                <a:spcPct val="80000"/>
              </a:lnSpc>
            </a:pPr>
            <a:r>
              <a:rPr lang="en-US" sz="1600" b="1" smtClean="0">
                <a:latin typeface="Times New Roman" pitchFamily="18" charset="0"/>
                <a:cs typeface="Times New Roman" pitchFamily="18" charset="0"/>
              </a:rPr>
              <a:t>Theo phong tục người M"nông, con gái chửa hoang phải đẻ ngoài rừng ngoài rẫy, cách làng ít nhất một con suối, sau một tháng mới được trở về. Muốn đẻ trong làng thì phải cúng một con heo lớn và một con gà để trừ ma trừ tà. Nếu không, trong làng sẽ xảy ra ốm đau, chết chóc, con gái trong làng sẽ bắt chước chửa hoang.</a:t>
            </a:r>
          </a:p>
          <a:p>
            <a:pPr eaLnBrk="1" hangingPunct="1">
              <a:lnSpc>
                <a:spcPct val="80000"/>
              </a:lnSpc>
            </a:pPr>
            <a:r>
              <a:rPr lang="en-US" sz="1600" b="1" smtClean="0">
                <a:latin typeface="Times New Roman" pitchFamily="18" charset="0"/>
                <a:cs typeface="Times New Roman" pitchFamily="18" charset="0"/>
              </a:rPr>
              <a:t>Không có gà heo nên ngày 17/5, khi chuyển dạ, chị Diêu đã chạy vào rừng sinh con trong cơn mưa lớn và sấm sét. Sản phụ và hài nhi ướt đẫm, vắt rừng bâu cắn đầy người. Một vài phụ nữ tốt bụng đi làm rẫy về nghe tiếng trẻ em khóc bèn tới xem, rồi cùng nhau đốn tre nứa và dùng tấm bạt cũ dựng cho chị căn chòi. Chòi tạm này cách làng 400 m và một con suối, đúng như phong tục.</a:t>
            </a:r>
          </a:p>
          <a:p>
            <a:pPr eaLnBrk="1" hangingPunct="1">
              <a:lnSpc>
                <a:spcPct val="80000"/>
              </a:lnSpc>
            </a:pPr>
            <a:r>
              <a:rPr lang="en-US" sz="1600" b="1" smtClean="0">
                <a:latin typeface="Times New Roman" pitchFamily="18" charset="0"/>
                <a:cs typeface="Times New Roman" pitchFamily="18" charset="0"/>
              </a:rPr>
              <a:t>Trong 7 ngày đầu sau đẻ, chị Diêu sống một mình, không ai chăm sóc, không có lương thực và bất cứ dụng cụ sinh hoạt nào, chỉ có vài bộ quần áo để mặc và choàng cho đứa trẻ. Người làng qua lại ai cho gì, chị ăn nấy. Em bé không được tắm rửa mà chỉ lau chùi bằng nước lạnh.</a:t>
            </a:r>
          </a:p>
        </p:txBody>
      </p:sp>
      <p:pic>
        <p:nvPicPr>
          <p:cNvPr id="19459" name="Picture 18" descr="Sinh con trong rung sau vi hu t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60888"/>
            <a:ext cx="28956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ChangeArrowheads="1"/>
          </p:cNvSpPr>
          <p:nvPr/>
        </p:nvSpPr>
        <p:spPr bwMode="auto">
          <a:xfrm>
            <a:off x="6019800" y="5105400"/>
            <a:ext cx="2743200" cy="1219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700" b="1"/>
              <a:t>SINH CON TRONG RỪNG</a:t>
            </a:r>
          </a:p>
          <a:p>
            <a:pPr algn="ctr" eaLnBrk="1" hangingPunct="1"/>
            <a:r>
              <a:rPr lang="en-US" sz="1700" b="1"/>
              <a:t>SÂU VÌ HỦ TỤC LẠC HÂU</a:t>
            </a: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solidFill>
            <a:srgbClr val="256822"/>
          </a:solidFill>
        </p:spPr>
        <p:txBody>
          <a:bodyPr/>
          <a:lstStyle/>
          <a:p>
            <a:pPr eaLnBrk="1" hangingPunct="1"/>
            <a:r>
              <a:rPr lang="en-US" sz="2400" b="1" smtClean="0">
                <a:solidFill>
                  <a:srgbClr val="FFFFFF"/>
                </a:solidFill>
                <a:latin typeface="Times New Roman" pitchFamily="18" charset="0"/>
              </a:rPr>
              <a:t>TIẾT 10. </a:t>
            </a:r>
            <a:br>
              <a:rPr lang="en-US" sz="2400" b="1" smtClean="0">
                <a:solidFill>
                  <a:srgbClr val="FFFFFF"/>
                </a:solidFill>
                <a:latin typeface="Times New Roman" pitchFamily="18" charset="0"/>
              </a:rPr>
            </a:br>
            <a:r>
              <a:rPr lang="en-US" sz="2400" b="1" smtClean="0">
                <a:solidFill>
                  <a:srgbClr val="FFFFFF"/>
                </a:solidFill>
                <a:latin typeface="Times New Roman" pitchFamily="18" charset="0"/>
              </a:rPr>
              <a:t>BÀI 9.  GÓP PHẦN XÂY DỰNG NẾP SỐNG VĂN HÓA Ở CỘNG ĐỒNG DÂN CƯ</a:t>
            </a:r>
          </a:p>
        </p:txBody>
      </p:sp>
      <p:sp>
        <p:nvSpPr>
          <p:cNvPr id="1052" name="Text Box 3"/>
          <p:cNvSpPr txBox="1">
            <a:spLocks noChangeArrowheads="1"/>
          </p:cNvSpPr>
          <p:nvPr/>
        </p:nvSpPr>
        <p:spPr bwMode="auto">
          <a:xfrm>
            <a:off x="762000" y="17526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800">
              <a:latin typeface="Times New Roman" pitchFamily="18" charset="0"/>
            </a:endParaRPr>
          </a:p>
        </p:txBody>
      </p:sp>
      <p:sp>
        <p:nvSpPr>
          <p:cNvPr id="113668" name="Rectangle 4"/>
          <p:cNvSpPr>
            <a:spLocks noChangeArrowheads="1"/>
          </p:cNvSpPr>
          <p:nvPr/>
        </p:nvSpPr>
        <p:spPr bwMode="auto">
          <a:xfrm>
            <a:off x="358775" y="25908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3200" b="1">
                <a:solidFill>
                  <a:srgbClr val="FF0066"/>
                </a:solidFill>
                <a:latin typeface="Times New Roman" pitchFamily="18" charset="0"/>
              </a:rPr>
              <a:t>1. </a:t>
            </a:r>
            <a:r>
              <a:rPr lang="en-US" sz="3200" b="1" u="sng">
                <a:solidFill>
                  <a:srgbClr val="FF0066"/>
                </a:solidFill>
                <a:latin typeface="Times New Roman" pitchFamily="18" charset="0"/>
              </a:rPr>
              <a:t>Khái niệm</a:t>
            </a:r>
          </a:p>
        </p:txBody>
      </p:sp>
      <p:sp>
        <p:nvSpPr>
          <p:cNvPr id="1054" name="Text Box 5"/>
          <p:cNvSpPr txBox="1">
            <a:spLocks noChangeArrowheads="1"/>
          </p:cNvSpPr>
          <p:nvPr/>
        </p:nvSpPr>
        <p:spPr bwMode="auto">
          <a:xfrm>
            <a:off x="533400" y="21336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800">
              <a:latin typeface="Times New Roman" pitchFamily="18" charset="0"/>
            </a:endParaRPr>
          </a:p>
        </p:txBody>
      </p:sp>
      <p:sp>
        <p:nvSpPr>
          <p:cNvPr id="1055" name="Text Box 7"/>
          <p:cNvSpPr txBox="1">
            <a:spLocks noChangeArrowheads="1"/>
          </p:cNvSpPr>
          <p:nvPr/>
        </p:nvSpPr>
        <p:spPr bwMode="auto">
          <a:xfrm>
            <a:off x="6400800" y="15240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800">
              <a:latin typeface="Times New Roman" pitchFamily="18" charset="0"/>
            </a:endParaRPr>
          </a:p>
        </p:txBody>
      </p:sp>
      <p:grpSp>
        <p:nvGrpSpPr>
          <p:cNvPr id="2" name="Group 8"/>
          <p:cNvGrpSpPr>
            <a:grpSpLocks/>
          </p:cNvGrpSpPr>
          <p:nvPr/>
        </p:nvGrpSpPr>
        <p:grpSpPr bwMode="auto">
          <a:xfrm>
            <a:off x="6400800" y="1295400"/>
            <a:ext cx="2133600" cy="1752600"/>
            <a:chOff x="768" y="2640"/>
            <a:chExt cx="1488" cy="1488"/>
          </a:xfrm>
        </p:grpSpPr>
        <p:graphicFrame>
          <p:nvGraphicFramePr>
            <p:cNvPr id="1043" name="Object 9"/>
            <p:cNvGraphicFramePr>
              <a:graphicFrameLocks noChangeAspect="1"/>
            </p:cNvGraphicFramePr>
            <p:nvPr/>
          </p:nvGraphicFramePr>
          <p:xfrm>
            <a:off x="1488" y="2640"/>
            <a:ext cx="394" cy="521"/>
          </p:xfrm>
          <a:graphic>
            <a:graphicData uri="http://schemas.openxmlformats.org/presentationml/2006/ole">
              <mc:AlternateContent xmlns:mc="http://schemas.openxmlformats.org/markup-compatibility/2006">
                <mc:Choice xmlns:v="urn:schemas-microsoft-com:vml" Requires="v">
                  <p:oleObj spid="_x0000_s1067" name="Visio" r:id="rId3" imgW="625554" imgH="826294" progId="Visio.Drawing.11">
                    <p:embed/>
                  </p:oleObj>
                </mc:Choice>
                <mc:Fallback>
                  <p:oleObj name="Visio" r:id="rId3" imgW="625554" imgH="826294" progId="Visio.Drawing.11">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2640"/>
                          <a:ext cx="394"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4" name="Object 10"/>
            <p:cNvGraphicFramePr>
              <a:graphicFrameLocks noChangeAspect="1"/>
            </p:cNvGraphicFramePr>
            <p:nvPr/>
          </p:nvGraphicFramePr>
          <p:xfrm>
            <a:off x="1200" y="2976"/>
            <a:ext cx="784" cy="816"/>
          </p:xfrm>
          <a:graphic>
            <a:graphicData uri="http://schemas.openxmlformats.org/presentationml/2006/ole">
              <mc:AlternateContent xmlns:mc="http://schemas.openxmlformats.org/markup-compatibility/2006">
                <mc:Choice xmlns:v="urn:schemas-microsoft-com:vml" Requires="v">
                  <p:oleObj spid="_x0000_s1068" name="Visio" r:id="rId5" imgW="1440656" imgH="1496616" progId="Visio.Drawing.11">
                    <p:embed/>
                  </p:oleObj>
                </mc:Choice>
                <mc:Fallback>
                  <p:oleObj name="Visio" r:id="rId5" imgW="1440656" imgH="1496616" progId="Visio.Drawing.11">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2976"/>
                          <a:ext cx="784"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5" name="Object 11"/>
            <p:cNvGraphicFramePr>
              <a:graphicFrameLocks noChangeAspect="1"/>
            </p:cNvGraphicFramePr>
            <p:nvPr/>
          </p:nvGraphicFramePr>
          <p:xfrm>
            <a:off x="1680" y="2880"/>
            <a:ext cx="576" cy="816"/>
          </p:xfrm>
          <a:graphic>
            <a:graphicData uri="http://schemas.openxmlformats.org/presentationml/2006/ole">
              <mc:AlternateContent xmlns:mc="http://schemas.openxmlformats.org/markup-compatibility/2006">
                <mc:Choice xmlns:v="urn:schemas-microsoft-com:vml" Requires="v">
                  <p:oleObj spid="_x0000_s1069" name="Visio" r:id="rId7" imgW="1167527" imgH="1286589" progId="Visio.Drawing.11">
                    <p:embed/>
                  </p:oleObj>
                </mc:Choice>
                <mc:Fallback>
                  <p:oleObj name="Visio" r:id="rId7" imgW="1167527" imgH="1286589" progId="Visio.Drawing.11">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0" y="2880"/>
                          <a:ext cx="576"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6" name="Object 12"/>
            <p:cNvGraphicFramePr>
              <a:graphicFrameLocks noChangeAspect="1"/>
            </p:cNvGraphicFramePr>
            <p:nvPr/>
          </p:nvGraphicFramePr>
          <p:xfrm>
            <a:off x="912" y="3312"/>
            <a:ext cx="576" cy="816"/>
          </p:xfrm>
          <a:graphic>
            <a:graphicData uri="http://schemas.openxmlformats.org/presentationml/2006/ole">
              <mc:AlternateContent xmlns:mc="http://schemas.openxmlformats.org/markup-compatibility/2006">
                <mc:Choice xmlns:v="urn:schemas-microsoft-com:vml" Requires="v">
                  <p:oleObj spid="_x0000_s1070" name="Visio" r:id="rId9" imgW="1167527" imgH="1286589" progId="Visio.Drawing.11">
                    <p:embed/>
                  </p:oleObj>
                </mc:Choice>
                <mc:Fallback>
                  <p:oleObj name="Visio" r:id="rId9" imgW="1167527" imgH="1286589" progId="Visio.Drawing.11">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 y="3312"/>
                          <a:ext cx="576"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7" name="Object 13"/>
            <p:cNvGraphicFramePr>
              <a:graphicFrameLocks noChangeAspect="1"/>
            </p:cNvGraphicFramePr>
            <p:nvPr/>
          </p:nvGraphicFramePr>
          <p:xfrm>
            <a:off x="1008" y="3120"/>
            <a:ext cx="784" cy="816"/>
          </p:xfrm>
          <a:graphic>
            <a:graphicData uri="http://schemas.openxmlformats.org/presentationml/2006/ole">
              <mc:AlternateContent xmlns:mc="http://schemas.openxmlformats.org/markup-compatibility/2006">
                <mc:Choice xmlns:v="urn:schemas-microsoft-com:vml" Requires="v">
                  <p:oleObj spid="_x0000_s1071" name="Visio" r:id="rId10" imgW="1440656" imgH="1496616" progId="Visio.Drawing.11">
                    <p:embed/>
                  </p:oleObj>
                </mc:Choice>
                <mc:Fallback>
                  <p:oleObj name="Visio" r:id="rId10" imgW="1440656" imgH="1496616" progId="Visio.Drawing.11">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 y="3120"/>
                          <a:ext cx="784"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8" name="Object 14"/>
            <p:cNvGraphicFramePr>
              <a:graphicFrameLocks noChangeAspect="1"/>
            </p:cNvGraphicFramePr>
            <p:nvPr/>
          </p:nvGraphicFramePr>
          <p:xfrm>
            <a:off x="1440" y="3312"/>
            <a:ext cx="784" cy="816"/>
          </p:xfrm>
          <a:graphic>
            <a:graphicData uri="http://schemas.openxmlformats.org/presentationml/2006/ole">
              <mc:AlternateContent xmlns:mc="http://schemas.openxmlformats.org/markup-compatibility/2006">
                <mc:Choice xmlns:v="urn:schemas-microsoft-com:vml" Requires="v">
                  <p:oleObj spid="_x0000_s1072" name="Visio" r:id="rId11" imgW="1440656" imgH="1496616" progId="Visio.Drawing.11">
                    <p:embed/>
                  </p:oleObj>
                </mc:Choice>
                <mc:Fallback>
                  <p:oleObj name="Visio" r:id="rId11" imgW="1440656" imgH="1496616" progId="Visio.Drawing.11">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3312"/>
                          <a:ext cx="784"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9" name="Object 15"/>
            <p:cNvGraphicFramePr>
              <a:graphicFrameLocks noChangeAspect="1"/>
            </p:cNvGraphicFramePr>
            <p:nvPr/>
          </p:nvGraphicFramePr>
          <p:xfrm>
            <a:off x="768" y="3024"/>
            <a:ext cx="576" cy="816"/>
          </p:xfrm>
          <a:graphic>
            <a:graphicData uri="http://schemas.openxmlformats.org/presentationml/2006/ole">
              <mc:AlternateContent xmlns:mc="http://schemas.openxmlformats.org/markup-compatibility/2006">
                <mc:Choice xmlns:v="urn:schemas-microsoft-com:vml" Requires="v">
                  <p:oleObj spid="_x0000_s1073" name="Visio" r:id="rId12" imgW="1167527" imgH="1286589" progId="Visio.Drawing.11">
                    <p:embed/>
                  </p:oleObj>
                </mc:Choice>
                <mc:Fallback>
                  <p:oleObj name="Visio" r:id="rId12" imgW="1167527" imgH="1286589" progId="Visio.Drawing.11">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 y="3024"/>
                          <a:ext cx="576"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0" name="Object 16"/>
            <p:cNvGraphicFramePr>
              <a:graphicFrameLocks noChangeAspect="1"/>
            </p:cNvGraphicFramePr>
            <p:nvPr/>
          </p:nvGraphicFramePr>
          <p:xfrm>
            <a:off x="864" y="2832"/>
            <a:ext cx="784" cy="816"/>
          </p:xfrm>
          <a:graphic>
            <a:graphicData uri="http://schemas.openxmlformats.org/presentationml/2006/ole">
              <mc:AlternateContent xmlns:mc="http://schemas.openxmlformats.org/markup-compatibility/2006">
                <mc:Choice xmlns:v="urn:schemas-microsoft-com:vml" Requires="v">
                  <p:oleObj spid="_x0000_s1074" name="Visio" r:id="rId13" imgW="1440656" imgH="1496616" progId="Visio.Drawing.11">
                    <p:embed/>
                  </p:oleObj>
                </mc:Choice>
                <mc:Fallback>
                  <p:oleObj name="Visio" r:id="rId13" imgW="1440656" imgH="1496616" progId="Visio.Drawing.11">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2832"/>
                          <a:ext cx="784"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13681" name="Text Box 17"/>
          <p:cNvSpPr txBox="1">
            <a:spLocks noChangeArrowheads="1"/>
          </p:cNvSpPr>
          <p:nvPr/>
        </p:nvSpPr>
        <p:spPr bwMode="auto">
          <a:xfrm>
            <a:off x="6629400" y="35814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800">
              <a:latin typeface="Times New Roman" pitchFamily="18" charset="0"/>
            </a:endParaRPr>
          </a:p>
        </p:txBody>
      </p:sp>
      <p:sp>
        <p:nvSpPr>
          <p:cNvPr id="113682" name="Text Box 18"/>
          <p:cNvSpPr txBox="1">
            <a:spLocks noChangeArrowheads="1"/>
          </p:cNvSpPr>
          <p:nvPr/>
        </p:nvSpPr>
        <p:spPr bwMode="auto">
          <a:xfrm>
            <a:off x="6553200" y="3352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800">
              <a:latin typeface="Times New Roman" pitchFamily="18" charset="0"/>
            </a:endParaRPr>
          </a:p>
        </p:txBody>
      </p:sp>
      <p:pic>
        <p:nvPicPr>
          <p:cNvPr id="113683" name="Picture 19" descr="band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276600"/>
            <a:ext cx="24479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3684" name="Object 20"/>
          <p:cNvGraphicFramePr>
            <a:graphicFrameLocks noChangeAspect="1"/>
          </p:cNvGraphicFramePr>
          <p:nvPr/>
        </p:nvGraphicFramePr>
        <p:xfrm>
          <a:off x="7137400" y="3263900"/>
          <a:ext cx="514350" cy="685800"/>
        </p:xfrm>
        <a:graphic>
          <a:graphicData uri="http://schemas.openxmlformats.org/presentationml/2006/ole">
            <mc:AlternateContent xmlns:mc="http://schemas.openxmlformats.org/markup-compatibility/2006">
              <mc:Choice xmlns:v="urn:schemas-microsoft-com:vml" Requires="v">
                <p:oleObj spid="_x0000_s1075" name="Visio" r:id="rId15" imgW="1440656" imgH="1496616" progId="Visio.Drawing.11">
                  <p:embed/>
                </p:oleObj>
              </mc:Choice>
              <mc:Fallback>
                <p:oleObj name="Visio" r:id="rId15" imgW="1440656" imgH="1496616" progId="Visio.Drawing.11">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7400" y="3263900"/>
                        <a:ext cx="5143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85" name="Object 21"/>
          <p:cNvGraphicFramePr>
            <a:graphicFrameLocks noChangeAspect="1"/>
          </p:cNvGraphicFramePr>
          <p:nvPr/>
        </p:nvGraphicFramePr>
        <p:xfrm>
          <a:off x="7467600" y="3263900"/>
          <a:ext cx="514350" cy="685800"/>
        </p:xfrm>
        <a:graphic>
          <a:graphicData uri="http://schemas.openxmlformats.org/presentationml/2006/ole">
            <mc:AlternateContent xmlns:mc="http://schemas.openxmlformats.org/markup-compatibility/2006">
              <mc:Choice xmlns:v="urn:schemas-microsoft-com:vml" Requires="v">
                <p:oleObj spid="_x0000_s1076" name="Visio" r:id="rId16" imgW="1440656" imgH="1496616" progId="Visio.Drawing.11">
                  <p:embed/>
                </p:oleObj>
              </mc:Choice>
              <mc:Fallback>
                <p:oleObj name="Visio" r:id="rId16" imgW="1440656" imgH="1496616" progId="Visio.Drawing.11">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263900"/>
                        <a:ext cx="5143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86" name="Object 22"/>
          <p:cNvGraphicFramePr>
            <a:graphicFrameLocks noChangeAspect="1"/>
          </p:cNvGraphicFramePr>
          <p:nvPr/>
        </p:nvGraphicFramePr>
        <p:xfrm>
          <a:off x="6972300" y="3683000"/>
          <a:ext cx="457200" cy="609600"/>
        </p:xfrm>
        <a:graphic>
          <a:graphicData uri="http://schemas.openxmlformats.org/presentationml/2006/ole">
            <mc:AlternateContent xmlns:mc="http://schemas.openxmlformats.org/markup-compatibility/2006">
              <mc:Choice xmlns:v="urn:schemas-microsoft-com:vml" Requires="v">
                <p:oleObj spid="_x0000_s1077" name="Visio" r:id="rId17" imgW="1440656" imgH="1496616" progId="Visio.Drawing.11">
                  <p:embed/>
                </p:oleObj>
              </mc:Choice>
              <mc:Fallback>
                <p:oleObj name="Visio" r:id="rId17" imgW="1440656" imgH="1496616" progId="Visio.Drawing.11">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3683000"/>
                        <a:ext cx="45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3"/>
          <p:cNvGrpSpPr>
            <a:grpSpLocks/>
          </p:cNvGrpSpPr>
          <p:nvPr/>
        </p:nvGrpSpPr>
        <p:grpSpPr bwMode="auto">
          <a:xfrm>
            <a:off x="6477000" y="3187700"/>
            <a:ext cx="2425700" cy="3594100"/>
            <a:chOff x="3840" y="1960"/>
            <a:chExt cx="1528" cy="2264"/>
          </a:xfrm>
        </p:grpSpPr>
        <p:graphicFrame>
          <p:nvGraphicFramePr>
            <p:cNvPr id="1029" name="Object 24"/>
            <p:cNvGraphicFramePr>
              <a:graphicFrameLocks noChangeAspect="1"/>
            </p:cNvGraphicFramePr>
            <p:nvPr/>
          </p:nvGraphicFramePr>
          <p:xfrm>
            <a:off x="3840" y="2008"/>
            <a:ext cx="288" cy="384"/>
          </p:xfrm>
          <a:graphic>
            <a:graphicData uri="http://schemas.openxmlformats.org/presentationml/2006/ole">
              <mc:AlternateContent xmlns:mc="http://schemas.openxmlformats.org/markup-compatibility/2006">
                <mc:Choice xmlns:v="urn:schemas-microsoft-com:vml" Requires="v">
                  <p:oleObj spid="_x0000_s1078" name="Visio" r:id="rId18" imgW="1440656" imgH="1496616" progId="Visio.Drawing.11">
                    <p:embed/>
                  </p:oleObj>
                </mc:Choice>
                <mc:Fallback>
                  <p:oleObj name="Visio" r:id="rId18" imgW="1440656" imgH="1496616" progId="Visio.Drawing.11">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2008"/>
                          <a:ext cx="28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25"/>
            <p:cNvGraphicFramePr>
              <a:graphicFrameLocks noChangeAspect="1"/>
            </p:cNvGraphicFramePr>
            <p:nvPr/>
          </p:nvGraphicFramePr>
          <p:xfrm>
            <a:off x="4000" y="2000"/>
            <a:ext cx="324" cy="432"/>
          </p:xfrm>
          <a:graphic>
            <a:graphicData uri="http://schemas.openxmlformats.org/presentationml/2006/ole">
              <mc:AlternateContent xmlns:mc="http://schemas.openxmlformats.org/markup-compatibility/2006">
                <mc:Choice xmlns:v="urn:schemas-microsoft-com:vml" Requires="v">
                  <p:oleObj spid="_x0000_s1079" name="Visio" r:id="rId19" imgW="1440656" imgH="1496616" progId="Visio.Drawing.11">
                    <p:embed/>
                  </p:oleObj>
                </mc:Choice>
                <mc:Fallback>
                  <p:oleObj name="Visio" r:id="rId19" imgW="1440656" imgH="1496616" progId="Visio.Drawing.11">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 y="2000"/>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26"/>
            <p:cNvGraphicFramePr>
              <a:graphicFrameLocks noChangeAspect="1"/>
            </p:cNvGraphicFramePr>
            <p:nvPr/>
          </p:nvGraphicFramePr>
          <p:xfrm>
            <a:off x="4728" y="2072"/>
            <a:ext cx="252" cy="336"/>
          </p:xfrm>
          <a:graphic>
            <a:graphicData uri="http://schemas.openxmlformats.org/presentationml/2006/ole">
              <mc:AlternateContent xmlns:mc="http://schemas.openxmlformats.org/markup-compatibility/2006">
                <mc:Choice xmlns:v="urn:schemas-microsoft-com:vml" Requires="v">
                  <p:oleObj spid="_x0000_s1080" name="Visio" r:id="rId20" imgW="1440656" imgH="1496616" progId="Visio.Drawing.11">
                    <p:embed/>
                  </p:oleObj>
                </mc:Choice>
                <mc:Fallback>
                  <p:oleObj name="Visio" r:id="rId20" imgW="1440656" imgH="1496616" progId="Visio.Drawing.11">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8" y="2072"/>
                          <a:ext cx="25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27"/>
            <p:cNvGraphicFramePr>
              <a:graphicFrameLocks noChangeAspect="1"/>
            </p:cNvGraphicFramePr>
            <p:nvPr/>
          </p:nvGraphicFramePr>
          <p:xfrm>
            <a:off x="4576" y="2256"/>
            <a:ext cx="272" cy="384"/>
          </p:xfrm>
          <a:graphic>
            <a:graphicData uri="http://schemas.openxmlformats.org/presentationml/2006/ole">
              <mc:AlternateContent xmlns:mc="http://schemas.openxmlformats.org/markup-compatibility/2006">
                <mc:Choice xmlns:v="urn:schemas-microsoft-com:vml" Requires="v">
                  <p:oleObj spid="_x0000_s1081" name="Visio" r:id="rId21" imgW="1440656" imgH="1496616" progId="Visio.Drawing.11">
                    <p:embed/>
                  </p:oleObj>
                </mc:Choice>
                <mc:Fallback>
                  <p:oleObj name="Visio" r:id="rId21" imgW="1440656" imgH="1496616" progId="Visio.Drawing.11">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6" y="2256"/>
                          <a:ext cx="27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28"/>
            <p:cNvGraphicFramePr>
              <a:graphicFrameLocks noChangeAspect="1"/>
            </p:cNvGraphicFramePr>
            <p:nvPr/>
          </p:nvGraphicFramePr>
          <p:xfrm>
            <a:off x="4192" y="2336"/>
            <a:ext cx="432" cy="352"/>
          </p:xfrm>
          <a:graphic>
            <a:graphicData uri="http://schemas.openxmlformats.org/presentationml/2006/ole">
              <mc:AlternateContent xmlns:mc="http://schemas.openxmlformats.org/markup-compatibility/2006">
                <mc:Choice xmlns:v="urn:schemas-microsoft-com:vml" Requires="v">
                  <p:oleObj spid="_x0000_s1082" name="Visio" r:id="rId22" imgW="1440656" imgH="1496616" progId="Visio.Drawing.11">
                    <p:embed/>
                  </p:oleObj>
                </mc:Choice>
                <mc:Fallback>
                  <p:oleObj name="Visio" r:id="rId22" imgW="1440656" imgH="1496616" progId="Visio.Drawing.11">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2" y="2336"/>
                          <a:ext cx="432"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29"/>
            <p:cNvGraphicFramePr>
              <a:graphicFrameLocks noChangeAspect="1"/>
            </p:cNvGraphicFramePr>
            <p:nvPr/>
          </p:nvGraphicFramePr>
          <p:xfrm>
            <a:off x="4368" y="2472"/>
            <a:ext cx="324" cy="432"/>
          </p:xfrm>
          <a:graphic>
            <a:graphicData uri="http://schemas.openxmlformats.org/presentationml/2006/ole">
              <mc:AlternateContent xmlns:mc="http://schemas.openxmlformats.org/markup-compatibility/2006">
                <mc:Choice xmlns:v="urn:schemas-microsoft-com:vml" Requires="v">
                  <p:oleObj spid="_x0000_s1083" name="Visio" r:id="rId23" imgW="1440656" imgH="1496616" progId="Visio.Drawing.11">
                    <p:embed/>
                  </p:oleObj>
                </mc:Choice>
                <mc:Fallback>
                  <p:oleObj name="Visio" r:id="rId23" imgW="1440656" imgH="1496616" progId="Visio.Drawing.11">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 y="2472"/>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5" name="Object 30"/>
            <p:cNvGraphicFramePr>
              <a:graphicFrameLocks noChangeAspect="1"/>
            </p:cNvGraphicFramePr>
            <p:nvPr/>
          </p:nvGraphicFramePr>
          <p:xfrm>
            <a:off x="4552" y="2648"/>
            <a:ext cx="360" cy="480"/>
          </p:xfrm>
          <a:graphic>
            <a:graphicData uri="http://schemas.openxmlformats.org/presentationml/2006/ole">
              <mc:AlternateContent xmlns:mc="http://schemas.openxmlformats.org/markup-compatibility/2006">
                <mc:Choice xmlns:v="urn:schemas-microsoft-com:vml" Requires="v">
                  <p:oleObj spid="_x0000_s1084" name="Visio" r:id="rId24" imgW="1440656" imgH="1496616" progId="Visio.Drawing.11">
                    <p:embed/>
                  </p:oleObj>
                </mc:Choice>
                <mc:Fallback>
                  <p:oleObj name="Visio" r:id="rId24" imgW="1440656" imgH="1496616" progId="Visio.Drawing.11">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 y="2648"/>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6" name="Object 31"/>
            <p:cNvGraphicFramePr>
              <a:graphicFrameLocks noChangeAspect="1"/>
            </p:cNvGraphicFramePr>
            <p:nvPr/>
          </p:nvGraphicFramePr>
          <p:xfrm>
            <a:off x="4752" y="2880"/>
            <a:ext cx="360" cy="480"/>
          </p:xfrm>
          <a:graphic>
            <a:graphicData uri="http://schemas.openxmlformats.org/presentationml/2006/ole">
              <mc:AlternateContent xmlns:mc="http://schemas.openxmlformats.org/markup-compatibility/2006">
                <mc:Choice xmlns:v="urn:schemas-microsoft-com:vml" Requires="v">
                  <p:oleObj spid="_x0000_s1085" name="Visio" r:id="rId25" imgW="1440656" imgH="1496616" progId="Visio.Drawing.11">
                    <p:embed/>
                  </p:oleObj>
                </mc:Choice>
                <mc:Fallback>
                  <p:oleObj name="Visio" r:id="rId25" imgW="1440656" imgH="1496616" progId="Visio.Drawing.11">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 y="2880"/>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 name="Object 32"/>
            <p:cNvGraphicFramePr>
              <a:graphicFrameLocks noChangeAspect="1"/>
            </p:cNvGraphicFramePr>
            <p:nvPr/>
          </p:nvGraphicFramePr>
          <p:xfrm>
            <a:off x="4880" y="3096"/>
            <a:ext cx="488" cy="592"/>
          </p:xfrm>
          <a:graphic>
            <a:graphicData uri="http://schemas.openxmlformats.org/presentationml/2006/ole">
              <mc:AlternateContent xmlns:mc="http://schemas.openxmlformats.org/markup-compatibility/2006">
                <mc:Choice xmlns:v="urn:schemas-microsoft-com:vml" Requires="v">
                  <p:oleObj spid="_x0000_s1086" name="Visio" r:id="rId26" imgW="1440656" imgH="1496616" progId="Visio.Drawing.11">
                    <p:embed/>
                  </p:oleObj>
                </mc:Choice>
                <mc:Fallback>
                  <p:oleObj name="Visio" r:id="rId26" imgW="1440656" imgH="1496616" progId="Visio.Drawing.11">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0" y="3096"/>
                          <a:ext cx="488"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8" name="Object 33"/>
            <p:cNvGraphicFramePr>
              <a:graphicFrameLocks noChangeAspect="1"/>
            </p:cNvGraphicFramePr>
            <p:nvPr/>
          </p:nvGraphicFramePr>
          <p:xfrm>
            <a:off x="4608" y="3168"/>
            <a:ext cx="648" cy="864"/>
          </p:xfrm>
          <a:graphic>
            <a:graphicData uri="http://schemas.openxmlformats.org/presentationml/2006/ole">
              <mc:AlternateContent xmlns:mc="http://schemas.openxmlformats.org/markup-compatibility/2006">
                <mc:Choice xmlns:v="urn:schemas-microsoft-com:vml" Requires="v">
                  <p:oleObj spid="_x0000_s1087" name="Visio" r:id="rId27" imgW="1440656" imgH="1496616" progId="Visio.Drawing.11">
                    <p:embed/>
                  </p:oleObj>
                </mc:Choice>
                <mc:Fallback>
                  <p:oleObj name="Visio" r:id="rId27" imgW="1440656" imgH="1496616" progId="Visio.Drawing.11">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 y="3168"/>
                          <a:ext cx="64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9" name="Object 34"/>
            <p:cNvGraphicFramePr>
              <a:graphicFrameLocks noChangeAspect="1"/>
            </p:cNvGraphicFramePr>
            <p:nvPr/>
          </p:nvGraphicFramePr>
          <p:xfrm>
            <a:off x="4154" y="3520"/>
            <a:ext cx="694" cy="704"/>
          </p:xfrm>
          <a:graphic>
            <a:graphicData uri="http://schemas.openxmlformats.org/presentationml/2006/ole">
              <mc:AlternateContent xmlns:mc="http://schemas.openxmlformats.org/markup-compatibility/2006">
                <mc:Choice xmlns:v="urn:schemas-microsoft-com:vml" Requires="v">
                  <p:oleObj spid="_x0000_s1088" name="Visio" r:id="rId28" imgW="1440656" imgH="1496616" progId="Visio.Drawing.11">
                    <p:embed/>
                  </p:oleObj>
                </mc:Choice>
                <mc:Fallback>
                  <p:oleObj name="Visio" r:id="rId28" imgW="1440656" imgH="1496616" progId="Visio.Drawing.11">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4" y="3520"/>
                          <a:ext cx="694"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0" name="Object 35"/>
            <p:cNvGraphicFramePr>
              <a:graphicFrameLocks noChangeAspect="1"/>
            </p:cNvGraphicFramePr>
            <p:nvPr/>
          </p:nvGraphicFramePr>
          <p:xfrm>
            <a:off x="4232" y="2016"/>
            <a:ext cx="180" cy="240"/>
          </p:xfrm>
          <a:graphic>
            <a:graphicData uri="http://schemas.openxmlformats.org/presentationml/2006/ole">
              <mc:AlternateContent xmlns:mc="http://schemas.openxmlformats.org/markup-compatibility/2006">
                <mc:Choice xmlns:v="urn:schemas-microsoft-com:vml" Requires="v">
                  <p:oleObj spid="_x0000_s1089" name="Visio" r:id="rId29" imgW="1440656" imgH="1496616" progId="Visio.Drawing.11">
                    <p:embed/>
                  </p:oleObj>
                </mc:Choice>
                <mc:Fallback>
                  <p:oleObj name="Visio" r:id="rId29" imgW="1440656" imgH="1496616" progId="Visio.Drawing.11">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2" y="2016"/>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1" name="Object 36"/>
            <p:cNvGraphicFramePr>
              <a:graphicFrameLocks noChangeAspect="1"/>
            </p:cNvGraphicFramePr>
            <p:nvPr/>
          </p:nvGraphicFramePr>
          <p:xfrm>
            <a:off x="3984" y="2232"/>
            <a:ext cx="180" cy="240"/>
          </p:xfrm>
          <a:graphic>
            <a:graphicData uri="http://schemas.openxmlformats.org/presentationml/2006/ole">
              <mc:AlternateContent xmlns:mc="http://schemas.openxmlformats.org/markup-compatibility/2006">
                <mc:Choice xmlns:v="urn:schemas-microsoft-com:vml" Requires="v">
                  <p:oleObj spid="_x0000_s1090" name="Visio" r:id="rId30" imgW="1440656" imgH="1496616" progId="Visio.Drawing.11">
                    <p:embed/>
                  </p:oleObj>
                </mc:Choice>
                <mc:Fallback>
                  <p:oleObj name="Visio" r:id="rId30" imgW="1440656" imgH="1496616" progId="Visio.Drawing.11">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 y="2232"/>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2" name="Object 37"/>
            <p:cNvGraphicFramePr>
              <a:graphicFrameLocks noChangeAspect="1"/>
            </p:cNvGraphicFramePr>
            <p:nvPr/>
          </p:nvGraphicFramePr>
          <p:xfrm>
            <a:off x="4424" y="1960"/>
            <a:ext cx="180" cy="240"/>
          </p:xfrm>
          <a:graphic>
            <a:graphicData uri="http://schemas.openxmlformats.org/presentationml/2006/ole">
              <mc:AlternateContent xmlns:mc="http://schemas.openxmlformats.org/markup-compatibility/2006">
                <mc:Choice xmlns:v="urn:schemas-microsoft-com:vml" Requires="v">
                  <p:oleObj spid="_x0000_s1091" name="Visio" r:id="rId31" imgW="1440656" imgH="1496616" progId="Visio.Drawing.11">
                    <p:embed/>
                  </p:oleObj>
                </mc:Choice>
                <mc:Fallback>
                  <p:oleObj name="Visio" r:id="rId31" imgW="1440656" imgH="1496616" progId="Visio.Drawing.11">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4" y="1960"/>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61" name="Text Box 39"/>
          <p:cNvSpPr txBox="1">
            <a:spLocks noChangeArrowheads="1"/>
          </p:cNvSpPr>
          <p:nvPr/>
        </p:nvSpPr>
        <p:spPr bwMode="auto">
          <a:xfrm>
            <a:off x="609600" y="251460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800">
              <a:latin typeface="Times New Roman" pitchFamily="18" charset="0"/>
            </a:endParaRPr>
          </a:p>
        </p:txBody>
      </p:sp>
      <p:sp>
        <p:nvSpPr>
          <p:cNvPr id="1062" name="Text Box 43"/>
          <p:cNvSpPr txBox="1">
            <a:spLocks noChangeArrowheads="1"/>
          </p:cNvSpPr>
          <p:nvPr/>
        </p:nvSpPr>
        <p:spPr bwMode="auto">
          <a:xfrm>
            <a:off x="533400" y="23622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800">
              <a:latin typeface="Times New Roman" pitchFamily="18" charset="0"/>
            </a:endParaRPr>
          </a:p>
        </p:txBody>
      </p:sp>
      <p:sp>
        <p:nvSpPr>
          <p:cNvPr id="113708" name="Rectangle 44"/>
          <p:cNvSpPr>
            <a:spLocks noChangeArrowheads="1"/>
          </p:cNvSpPr>
          <p:nvPr/>
        </p:nvSpPr>
        <p:spPr bwMode="auto">
          <a:xfrm>
            <a:off x="609600" y="2438400"/>
            <a:ext cx="487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400">
                <a:solidFill>
                  <a:srgbClr val="0000FF"/>
                </a:solidFill>
                <a:latin typeface="Times New Roman" pitchFamily="18" charset="0"/>
              </a:rPr>
              <a:t> </a:t>
            </a:r>
            <a:endParaRPr lang="en-US" sz="2400" b="1">
              <a:solidFill>
                <a:srgbClr val="FF0000"/>
              </a:solidFill>
              <a:latin typeface="Times New Roman" pitchFamily="18" charset="0"/>
            </a:endParaRPr>
          </a:p>
        </p:txBody>
      </p:sp>
      <p:sp>
        <p:nvSpPr>
          <p:cNvPr id="1064" name="Text Box 45"/>
          <p:cNvSpPr txBox="1">
            <a:spLocks noChangeArrowheads="1"/>
          </p:cNvSpPr>
          <p:nvPr/>
        </p:nvSpPr>
        <p:spPr bwMode="auto">
          <a:xfrm>
            <a:off x="3733800" y="18288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800">
              <a:latin typeface="Times New Roman" pitchFamily="18" charset="0"/>
            </a:endParaRPr>
          </a:p>
        </p:txBody>
      </p:sp>
      <p:sp>
        <p:nvSpPr>
          <p:cNvPr id="113710" name="Rectangle 46"/>
          <p:cNvSpPr>
            <a:spLocks noChangeArrowheads="1"/>
          </p:cNvSpPr>
          <p:nvPr/>
        </p:nvSpPr>
        <p:spPr bwMode="auto">
          <a:xfrm>
            <a:off x="495300" y="4100513"/>
            <a:ext cx="5410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50000"/>
              </a:spcBef>
            </a:pPr>
            <a:r>
              <a:rPr lang="en-US" sz="2000" b="1">
                <a:solidFill>
                  <a:srgbClr val="FF0066"/>
                </a:solidFill>
                <a:latin typeface="Times New Roman" pitchFamily="18" charset="0"/>
              </a:rPr>
              <a:t>Là toàn thể những người cùng sinh sống trong một  khu vực lãnh thổ hoặc đơn vị hành chính, gắn bó thành một khối, giữa họ có sự liên kết  và hợp tác với nhau để cùng thực hiện lợi ích của mình và lợi ích chung.</a:t>
            </a:r>
          </a:p>
        </p:txBody>
      </p:sp>
      <p:sp>
        <p:nvSpPr>
          <p:cNvPr id="113711" name="Rectangle 47"/>
          <p:cNvSpPr>
            <a:spLocks noChangeArrowheads="1"/>
          </p:cNvSpPr>
          <p:nvPr/>
        </p:nvSpPr>
        <p:spPr bwMode="auto">
          <a:xfrm>
            <a:off x="368300" y="3348038"/>
            <a:ext cx="5486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800" b="1" i="1">
                <a:solidFill>
                  <a:srgbClr val="FF0066"/>
                </a:solidFill>
              </a:rPr>
              <a:t>a)</a:t>
            </a:r>
            <a:r>
              <a:rPr lang="en-US" sz="2800" b="1" i="1">
                <a:solidFill>
                  <a:srgbClr val="0000FF"/>
                </a:solidFill>
              </a:rPr>
              <a:t> </a:t>
            </a:r>
            <a:r>
              <a:rPr lang="en-US" sz="2800" b="1" i="1" u="sng">
                <a:solidFill>
                  <a:srgbClr val="FF0000"/>
                </a:solidFill>
              </a:rPr>
              <a:t>Cộng đồng dân cư</a:t>
            </a:r>
            <a:r>
              <a:rPr lang="en-US" sz="2800" b="1" i="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1000"/>
                                        <p:tgtEl>
                                          <p:spTgt spid="113666"/>
                                        </p:tgtEl>
                                      </p:cBhvr>
                                    </p:animEffect>
                                    <p:anim calcmode="lin" valueType="num">
                                      <p:cBhvr>
                                        <p:cTn id="8" dur="1000" fill="hold"/>
                                        <p:tgtEl>
                                          <p:spTgt spid="113666"/>
                                        </p:tgtEl>
                                        <p:attrNameLst>
                                          <p:attrName>ppt_x</p:attrName>
                                        </p:attrNameLst>
                                      </p:cBhvr>
                                      <p:tavLst>
                                        <p:tav tm="0">
                                          <p:val>
                                            <p:strVal val="#ppt_x"/>
                                          </p:val>
                                        </p:tav>
                                        <p:tav tm="100000">
                                          <p:val>
                                            <p:strVal val="#ppt_x"/>
                                          </p:val>
                                        </p:tav>
                                      </p:tavLst>
                                    </p:anim>
                                    <p:anim calcmode="lin" valueType="num">
                                      <p:cBhvr>
                                        <p:cTn id="9" dur="1000" fill="hold"/>
                                        <p:tgtEl>
                                          <p:spTgt spid="1136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3668"/>
                                        </p:tgtEl>
                                        <p:attrNameLst>
                                          <p:attrName>style.visibility</p:attrName>
                                        </p:attrNameLst>
                                      </p:cBhvr>
                                      <p:to>
                                        <p:strVal val="visible"/>
                                      </p:to>
                                    </p:set>
                                    <p:anim calcmode="discrete" valueType="clr">
                                      <p:cBhvr override="childStyle">
                                        <p:cTn id="14" dur="80"/>
                                        <p:tgtEl>
                                          <p:spTgt spid="11366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3668"/>
                                        </p:tgtEl>
                                        <p:attrNameLst>
                                          <p:attrName>fillcolor</p:attrName>
                                        </p:attrNameLst>
                                      </p:cBhvr>
                                      <p:tavLst>
                                        <p:tav tm="0">
                                          <p:val>
                                            <p:clrVal>
                                              <a:schemeClr val="accent2"/>
                                            </p:clrVal>
                                          </p:val>
                                        </p:tav>
                                        <p:tav tm="50000">
                                          <p:val>
                                            <p:clrVal>
                                              <a:schemeClr val="hlink"/>
                                            </p:clrVal>
                                          </p:val>
                                        </p:tav>
                                      </p:tavLst>
                                    </p:anim>
                                    <p:set>
                                      <p:cBhvr>
                                        <p:cTn id="16" dur="80"/>
                                        <p:tgtEl>
                                          <p:spTgt spid="11366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3711"/>
                                        </p:tgtEl>
                                        <p:attrNameLst>
                                          <p:attrName>style.visibility</p:attrName>
                                        </p:attrNameLst>
                                      </p:cBhvr>
                                      <p:to>
                                        <p:strVal val="visible"/>
                                      </p:to>
                                    </p:set>
                                    <p:anim calcmode="discrete" valueType="clr">
                                      <p:cBhvr override="childStyle">
                                        <p:cTn id="21" dur="80"/>
                                        <p:tgtEl>
                                          <p:spTgt spid="1137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3711"/>
                                        </p:tgtEl>
                                        <p:attrNameLst>
                                          <p:attrName>fillcolor</p:attrName>
                                        </p:attrNameLst>
                                      </p:cBhvr>
                                      <p:tavLst>
                                        <p:tav tm="0">
                                          <p:val>
                                            <p:clrVal>
                                              <a:schemeClr val="accent2"/>
                                            </p:clrVal>
                                          </p:val>
                                        </p:tav>
                                        <p:tav tm="50000">
                                          <p:val>
                                            <p:clrVal>
                                              <a:schemeClr val="hlink"/>
                                            </p:clrVal>
                                          </p:val>
                                        </p:tav>
                                      </p:tavLst>
                                    </p:anim>
                                    <p:set>
                                      <p:cBhvr>
                                        <p:cTn id="23" dur="80"/>
                                        <p:tgtEl>
                                          <p:spTgt spid="113711"/>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nodePh="1">
                                  <p:stCondLst>
                                    <p:cond delay="0"/>
                                  </p:stCondLst>
                                  <p:endCondLst>
                                    <p:cond evt="begin" delay="0">
                                      <p:tn val="26"/>
                                    </p:cond>
                                  </p:endCondLst>
                                  <p:childTnLst>
                                    <p:set>
                                      <p:cBhvr>
                                        <p:cTn id="27" dur="1" fill="hold">
                                          <p:stCondLst>
                                            <p:cond delay="0"/>
                                          </p:stCondLst>
                                        </p:cTn>
                                        <p:tgtEl>
                                          <p:spTgt spid="113681"/>
                                        </p:tgtEl>
                                        <p:attrNameLst>
                                          <p:attrName>style.visibility</p:attrName>
                                        </p:attrNameLst>
                                      </p:cBhvr>
                                      <p:to>
                                        <p:strVal val="visible"/>
                                      </p:to>
                                    </p:set>
                                    <p:anim calcmode="lin" valueType="num">
                                      <p:cBhvr>
                                        <p:cTn id="28" dur="500" fill="hold"/>
                                        <p:tgtEl>
                                          <p:spTgt spid="113681"/>
                                        </p:tgtEl>
                                        <p:attrNameLst>
                                          <p:attrName>ppt_w</p:attrName>
                                        </p:attrNameLst>
                                      </p:cBhvr>
                                      <p:tavLst>
                                        <p:tav tm="0">
                                          <p:val>
                                            <p:fltVal val="0"/>
                                          </p:val>
                                        </p:tav>
                                        <p:tav tm="100000">
                                          <p:val>
                                            <p:strVal val="#ppt_w"/>
                                          </p:val>
                                        </p:tav>
                                      </p:tavLst>
                                    </p:anim>
                                    <p:anim calcmode="lin" valueType="num">
                                      <p:cBhvr>
                                        <p:cTn id="29" dur="500" fill="hold"/>
                                        <p:tgtEl>
                                          <p:spTgt spid="113681"/>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nodePh="1">
                                  <p:stCondLst>
                                    <p:cond delay="0"/>
                                  </p:stCondLst>
                                  <p:endCondLst>
                                    <p:cond evt="begin" delay="0">
                                      <p:tn val="30"/>
                                    </p:cond>
                                  </p:endCondLst>
                                  <p:childTnLst>
                                    <p:set>
                                      <p:cBhvr>
                                        <p:cTn id="31" dur="1" fill="hold">
                                          <p:stCondLst>
                                            <p:cond delay="0"/>
                                          </p:stCondLst>
                                        </p:cTn>
                                        <p:tgtEl>
                                          <p:spTgt spid="113682"/>
                                        </p:tgtEl>
                                        <p:attrNameLst>
                                          <p:attrName>style.visibility</p:attrName>
                                        </p:attrNameLst>
                                      </p:cBhvr>
                                      <p:to>
                                        <p:strVal val="visible"/>
                                      </p:to>
                                    </p:set>
                                    <p:anim calcmode="lin" valueType="num">
                                      <p:cBhvr>
                                        <p:cTn id="32" dur="500" fill="hold"/>
                                        <p:tgtEl>
                                          <p:spTgt spid="113682"/>
                                        </p:tgtEl>
                                        <p:attrNameLst>
                                          <p:attrName>ppt_w</p:attrName>
                                        </p:attrNameLst>
                                      </p:cBhvr>
                                      <p:tavLst>
                                        <p:tav tm="0">
                                          <p:val>
                                            <p:fltVal val="0"/>
                                          </p:val>
                                        </p:tav>
                                        <p:tav tm="100000">
                                          <p:val>
                                            <p:strVal val="#ppt_w"/>
                                          </p:val>
                                        </p:tav>
                                      </p:tavLst>
                                    </p:anim>
                                    <p:anim calcmode="lin" valueType="num">
                                      <p:cBhvr>
                                        <p:cTn id="33" dur="500" fill="hold"/>
                                        <p:tgtEl>
                                          <p:spTgt spid="113682"/>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113683"/>
                                        </p:tgtEl>
                                        <p:attrNameLst>
                                          <p:attrName>style.visibility</p:attrName>
                                        </p:attrNameLst>
                                      </p:cBhvr>
                                      <p:to>
                                        <p:strVal val="visible"/>
                                      </p:to>
                                    </p:set>
                                    <p:anim calcmode="lin" valueType="num">
                                      <p:cBhvr>
                                        <p:cTn id="36" dur="500" fill="hold"/>
                                        <p:tgtEl>
                                          <p:spTgt spid="113683"/>
                                        </p:tgtEl>
                                        <p:attrNameLst>
                                          <p:attrName>ppt_w</p:attrName>
                                        </p:attrNameLst>
                                      </p:cBhvr>
                                      <p:tavLst>
                                        <p:tav tm="0">
                                          <p:val>
                                            <p:fltVal val="0"/>
                                          </p:val>
                                        </p:tav>
                                        <p:tav tm="100000">
                                          <p:val>
                                            <p:strVal val="#ppt_w"/>
                                          </p:val>
                                        </p:tav>
                                      </p:tavLst>
                                    </p:anim>
                                    <p:anim calcmode="lin" valueType="num">
                                      <p:cBhvr>
                                        <p:cTn id="37" dur="500" fill="hold"/>
                                        <p:tgtEl>
                                          <p:spTgt spid="113683"/>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113684"/>
                                        </p:tgtEl>
                                        <p:attrNameLst>
                                          <p:attrName>style.visibility</p:attrName>
                                        </p:attrNameLst>
                                      </p:cBhvr>
                                      <p:to>
                                        <p:strVal val="visible"/>
                                      </p:to>
                                    </p:set>
                                    <p:anim calcmode="lin" valueType="num">
                                      <p:cBhvr>
                                        <p:cTn id="40" dur="500" fill="hold"/>
                                        <p:tgtEl>
                                          <p:spTgt spid="113684"/>
                                        </p:tgtEl>
                                        <p:attrNameLst>
                                          <p:attrName>ppt_w</p:attrName>
                                        </p:attrNameLst>
                                      </p:cBhvr>
                                      <p:tavLst>
                                        <p:tav tm="0">
                                          <p:val>
                                            <p:fltVal val="0"/>
                                          </p:val>
                                        </p:tav>
                                        <p:tav tm="100000">
                                          <p:val>
                                            <p:strVal val="#ppt_w"/>
                                          </p:val>
                                        </p:tav>
                                      </p:tavLst>
                                    </p:anim>
                                    <p:anim calcmode="lin" valueType="num">
                                      <p:cBhvr>
                                        <p:cTn id="41" dur="500" fill="hold"/>
                                        <p:tgtEl>
                                          <p:spTgt spid="113684"/>
                                        </p:tgtEl>
                                        <p:attrNameLst>
                                          <p:attrName>ppt_h</p:attrName>
                                        </p:attrNameLst>
                                      </p:cBhvr>
                                      <p:tavLst>
                                        <p:tav tm="0">
                                          <p:val>
                                            <p:strVal val="#ppt_h"/>
                                          </p:val>
                                        </p:tav>
                                        <p:tav tm="100000">
                                          <p:val>
                                            <p:strVal val="#ppt_h"/>
                                          </p:val>
                                        </p:tav>
                                      </p:tavLst>
                                    </p:anim>
                                  </p:childTnLst>
                                </p:cTn>
                              </p:par>
                              <p:par>
                                <p:cTn id="42" presetID="17" presetClass="entr" presetSubtype="10" fill="hold" nodeType="withEffect">
                                  <p:stCondLst>
                                    <p:cond delay="0"/>
                                  </p:stCondLst>
                                  <p:childTnLst>
                                    <p:set>
                                      <p:cBhvr>
                                        <p:cTn id="43" dur="1" fill="hold">
                                          <p:stCondLst>
                                            <p:cond delay="0"/>
                                          </p:stCondLst>
                                        </p:cTn>
                                        <p:tgtEl>
                                          <p:spTgt spid="113685"/>
                                        </p:tgtEl>
                                        <p:attrNameLst>
                                          <p:attrName>style.visibility</p:attrName>
                                        </p:attrNameLst>
                                      </p:cBhvr>
                                      <p:to>
                                        <p:strVal val="visible"/>
                                      </p:to>
                                    </p:set>
                                    <p:anim calcmode="lin" valueType="num">
                                      <p:cBhvr>
                                        <p:cTn id="44" dur="500" fill="hold"/>
                                        <p:tgtEl>
                                          <p:spTgt spid="113685"/>
                                        </p:tgtEl>
                                        <p:attrNameLst>
                                          <p:attrName>ppt_w</p:attrName>
                                        </p:attrNameLst>
                                      </p:cBhvr>
                                      <p:tavLst>
                                        <p:tav tm="0">
                                          <p:val>
                                            <p:fltVal val="0"/>
                                          </p:val>
                                        </p:tav>
                                        <p:tav tm="100000">
                                          <p:val>
                                            <p:strVal val="#ppt_w"/>
                                          </p:val>
                                        </p:tav>
                                      </p:tavLst>
                                    </p:anim>
                                    <p:anim calcmode="lin" valueType="num">
                                      <p:cBhvr>
                                        <p:cTn id="45" dur="500" fill="hold"/>
                                        <p:tgtEl>
                                          <p:spTgt spid="113685"/>
                                        </p:tgtEl>
                                        <p:attrNameLst>
                                          <p:attrName>ppt_h</p:attrName>
                                        </p:attrNameLst>
                                      </p:cBhvr>
                                      <p:tavLst>
                                        <p:tav tm="0">
                                          <p:val>
                                            <p:strVal val="#ppt_h"/>
                                          </p:val>
                                        </p:tav>
                                        <p:tav tm="100000">
                                          <p:val>
                                            <p:strVal val="#ppt_h"/>
                                          </p:val>
                                        </p:tav>
                                      </p:tavLst>
                                    </p:anim>
                                  </p:childTnLst>
                                </p:cTn>
                              </p:par>
                              <p:par>
                                <p:cTn id="46" presetID="17" presetClass="entr" presetSubtype="10" fill="hold" nodeType="withEffect">
                                  <p:stCondLst>
                                    <p:cond delay="0"/>
                                  </p:stCondLst>
                                  <p:childTnLst>
                                    <p:set>
                                      <p:cBhvr>
                                        <p:cTn id="47" dur="1" fill="hold">
                                          <p:stCondLst>
                                            <p:cond delay="0"/>
                                          </p:stCondLst>
                                        </p:cTn>
                                        <p:tgtEl>
                                          <p:spTgt spid="113686"/>
                                        </p:tgtEl>
                                        <p:attrNameLst>
                                          <p:attrName>style.visibility</p:attrName>
                                        </p:attrNameLst>
                                      </p:cBhvr>
                                      <p:to>
                                        <p:strVal val="visible"/>
                                      </p:to>
                                    </p:set>
                                    <p:anim calcmode="lin" valueType="num">
                                      <p:cBhvr>
                                        <p:cTn id="48" dur="500" fill="hold"/>
                                        <p:tgtEl>
                                          <p:spTgt spid="113686"/>
                                        </p:tgtEl>
                                        <p:attrNameLst>
                                          <p:attrName>ppt_w</p:attrName>
                                        </p:attrNameLst>
                                      </p:cBhvr>
                                      <p:tavLst>
                                        <p:tav tm="0">
                                          <p:val>
                                            <p:fltVal val="0"/>
                                          </p:val>
                                        </p:tav>
                                        <p:tav tm="100000">
                                          <p:val>
                                            <p:strVal val="#ppt_w"/>
                                          </p:val>
                                        </p:tav>
                                      </p:tavLst>
                                    </p:anim>
                                    <p:anim calcmode="lin" valueType="num">
                                      <p:cBhvr>
                                        <p:cTn id="49" dur="500" fill="hold"/>
                                        <p:tgtEl>
                                          <p:spTgt spid="113686"/>
                                        </p:tgtEl>
                                        <p:attrNameLst>
                                          <p:attrName>ppt_h</p:attrName>
                                        </p:attrNameLst>
                                      </p:cBhvr>
                                      <p:tavLst>
                                        <p:tav tm="0">
                                          <p:val>
                                            <p:strVal val="#ppt_h"/>
                                          </p:val>
                                        </p:tav>
                                        <p:tav tm="100000">
                                          <p:val>
                                            <p:strVal val="#ppt_h"/>
                                          </p:val>
                                        </p:tav>
                                      </p:tavLst>
                                    </p:anim>
                                  </p:childTnLst>
                                </p:cTn>
                              </p:par>
                              <p:par>
                                <p:cTn id="50" presetID="17" presetClass="entr" presetSubtype="1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strVal val="#ppt_h"/>
                                          </p:val>
                                        </p:tav>
                                        <p:tav tm="100000">
                                          <p:val>
                                            <p:strVal val="#ppt_h"/>
                                          </p:val>
                                        </p:tav>
                                      </p:tavLst>
                                    </p:anim>
                                  </p:childTnLst>
                                </p:cTn>
                              </p:par>
                              <p:par>
                                <p:cTn id="54" presetID="17" presetClass="entr" presetSubtype="1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113708"/>
                                        </p:tgtEl>
                                        <p:attrNameLst>
                                          <p:attrName>style.visibility</p:attrName>
                                        </p:attrNameLst>
                                      </p:cBhvr>
                                      <p:to>
                                        <p:strVal val="visible"/>
                                      </p:to>
                                    </p:set>
                                    <p:anim calcmode="discrete" valueType="clr">
                                      <p:cBhvr override="childStyle">
                                        <p:cTn id="62" dur="80"/>
                                        <p:tgtEl>
                                          <p:spTgt spid="113708"/>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13708"/>
                                        </p:tgtEl>
                                        <p:attrNameLst>
                                          <p:attrName>fillcolor</p:attrName>
                                        </p:attrNameLst>
                                      </p:cBhvr>
                                      <p:tavLst>
                                        <p:tav tm="0">
                                          <p:val>
                                            <p:clrVal>
                                              <a:schemeClr val="accent2"/>
                                            </p:clrVal>
                                          </p:val>
                                        </p:tav>
                                        <p:tav tm="50000">
                                          <p:val>
                                            <p:clrVal>
                                              <a:schemeClr val="hlink"/>
                                            </p:clrVal>
                                          </p:val>
                                        </p:tav>
                                      </p:tavLst>
                                    </p:anim>
                                    <p:set>
                                      <p:cBhvr>
                                        <p:cTn id="64" dur="80"/>
                                        <p:tgtEl>
                                          <p:spTgt spid="113708"/>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13710"/>
                                        </p:tgtEl>
                                        <p:attrNameLst>
                                          <p:attrName>style.visibility</p:attrName>
                                        </p:attrNameLst>
                                      </p:cBhvr>
                                      <p:to>
                                        <p:strVal val="visible"/>
                                      </p:to>
                                    </p:set>
                                    <p:anim calcmode="discrete" valueType="clr">
                                      <p:cBhvr override="childStyle">
                                        <p:cTn id="69" dur="80"/>
                                        <p:tgtEl>
                                          <p:spTgt spid="113710"/>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13710"/>
                                        </p:tgtEl>
                                        <p:attrNameLst>
                                          <p:attrName>fillcolor</p:attrName>
                                        </p:attrNameLst>
                                      </p:cBhvr>
                                      <p:tavLst>
                                        <p:tav tm="0">
                                          <p:val>
                                            <p:clrVal>
                                              <a:schemeClr val="accent2"/>
                                            </p:clrVal>
                                          </p:val>
                                        </p:tav>
                                        <p:tav tm="50000">
                                          <p:val>
                                            <p:clrVal>
                                              <a:schemeClr val="hlink"/>
                                            </p:clrVal>
                                          </p:val>
                                        </p:tav>
                                      </p:tavLst>
                                    </p:anim>
                                    <p:set>
                                      <p:cBhvr>
                                        <p:cTn id="71" dur="80"/>
                                        <p:tgtEl>
                                          <p:spTgt spid="1137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nimBg="1"/>
      <p:bldP spid="113668" grpId="0"/>
      <p:bldP spid="113681" grpId="0"/>
      <p:bldP spid="113682" grpId="0"/>
      <p:bldP spid="113708" grpId="0"/>
      <p:bldP spid="113710" grpId="0"/>
      <p:bldP spid="1137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title"/>
          </p:nvPr>
        </p:nvSpPr>
        <p:spPr>
          <a:xfrm>
            <a:off x="609600" y="0"/>
            <a:ext cx="8229600" cy="1143000"/>
          </a:xfrm>
          <a:noFill/>
        </p:spPr>
        <p:txBody>
          <a:bodyPr/>
          <a:lstStyle/>
          <a:p>
            <a:pPr eaLnBrk="1" hangingPunct="1"/>
            <a:r>
              <a:rPr lang="en-US" sz="4000" b="1" smtClean="0"/>
              <a:t>GIA ĐÌNH ĐẦM ẤM HẠNH PHÚC</a:t>
            </a:r>
            <a:r>
              <a:rPr lang="en-US" sz="4000" smtClean="0"/>
              <a:t> </a:t>
            </a:r>
          </a:p>
        </p:txBody>
      </p:sp>
      <p:pic>
        <p:nvPicPr>
          <p:cNvPr id="103426" name="Picture 2" descr="Image-07"/>
          <p:cNvPicPr>
            <a:picLocks noGrp="1" noChangeAspect="1" noChangeArrowheads="1"/>
          </p:cNvPicPr>
          <p:nvPr>
            <p:ph idx="1"/>
          </p:nvPr>
        </p:nvPicPr>
        <p:blipFill>
          <a:blip r:embed="rId2">
            <a:lum contrast="24000"/>
            <a:extLst>
              <a:ext uri="{28A0092B-C50C-407E-A947-70E740481C1C}">
                <a14:useLocalDpi xmlns:a14="http://schemas.microsoft.com/office/drawing/2010/main" val="0"/>
              </a:ext>
            </a:extLst>
          </a:blip>
          <a:srcRect/>
          <a:stretch>
            <a:fillRect/>
          </a:stretch>
        </p:blipFill>
        <p:spPr>
          <a:xfrm>
            <a:off x="809625" y="2160588"/>
            <a:ext cx="5948363" cy="3881437"/>
          </a:xfr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blinds(horizontal)">
                                      <p:cBhvr>
                                        <p:cTn id="7" dur="500"/>
                                        <p:tgtEl>
                                          <p:spTgt spid="103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3427"/>
                                        </p:tgtEl>
                                        <p:attrNameLst>
                                          <p:attrName>style.visibility</p:attrName>
                                        </p:attrNameLst>
                                      </p:cBhvr>
                                      <p:to>
                                        <p:strVal val="visible"/>
                                      </p:to>
                                    </p:set>
                                    <p:animEffect transition="in" filter="diamond(in)">
                                      <p:cBhvr>
                                        <p:cTn id="12" dur="500"/>
                                        <p:tgtEl>
                                          <p:spTgt spid="1034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3426"/>
                                        </p:tgtEl>
                                        <p:attrNameLst>
                                          <p:attrName>style.visibility</p:attrName>
                                        </p:attrNameLst>
                                      </p:cBhvr>
                                      <p:to>
                                        <p:strVal val="visible"/>
                                      </p:to>
                                    </p:set>
                                    <p:animEffect transition="in" filter="box(in)">
                                      <p:cBhvr>
                                        <p:cTn id="17"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Image-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71550"/>
            <a:ext cx="8458200" cy="5581650"/>
          </a:xfrm>
          <a:noFill/>
        </p:spPr>
      </p:pic>
      <p:sp>
        <p:nvSpPr>
          <p:cNvPr id="59397" name="Rectangle 5"/>
          <p:cNvSpPr>
            <a:spLocks noChangeArrowheads="1"/>
          </p:cNvSpPr>
          <p:nvPr/>
        </p:nvSpPr>
        <p:spPr bwMode="auto">
          <a:xfrm>
            <a:off x="2286000" y="228600"/>
            <a:ext cx="533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500" b="1">
                <a:solidFill>
                  <a:srgbClr val="0000FF"/>
                </a:solidFill>
                <a:latin typeface="VNI-Times" pitchFamily="2" charset="0"/>
              </a:rPr>
              <a:t>NUOÂI CON</a:t>
            </a:r>
            <a:r>
              <a:rPr lang="en-US" sz="2500" b="1">
                <a:solidFill>
                  <a:srgbClr val="FF3300"/>
                </a:solidFill>
                <a:latin typeface="VNI-Times" pitchFamily="2" charset="0"/>
              </a:rPr>
              <a:t> </a:t>
            </a:r>
            <a:br>
              <a:rPr lang="en-US" sz="2500" b="1">
                <a:solidFill>
                  <a:srgbClr val="FF3300"/>
                </a:solidFill>
                <a:latin typeface="VNI-Times" pitchFamily="2" charset="0"/>
              </a:rPr>
            </a:br>
            <a:r>
              <a:rPr lang="en-US" sz="1700" b="1">
                <a:solidFill>
                  <a:srgbClr val="FF0000"/>
                </a:solidFill>
                <a:latin typeface="VNI-Times" pitchFamily="2" charset="0"/>
              </a:rPr>
              <a:t>NGOAN NGOAÕN LEÃ PHEÙP VÔÙI NGÖÔØI LÔÙN TUOÁI</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animEffect transition="in" filter="diamond(in)">
                                      <p:cBhvr>
                                        <p:cTn id="7" dur="500"/>
                                        <p:tgtEl>
                                          <p:spTgt spid="593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l_fi" descr="http://baoninhbinh.org.vn/uploads/news/Gia%20dinh%20VH%20(a_%20Dang%20Viet%20Phuo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3" descr="images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4267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4" descr="nông thôn kiểu mớ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403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descr="images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7338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ext Box 6"/>
          <p:cNvSpPr txBox="1">
            <a:spLocks noChangeArrowheads="1"/>
          </p:cNvSpPr>
          <p:nvPr/>
        </p:nvSpPr>
        <p:spPr bwMode="auto">
          <a:xfrm>
            <a:off x="381000" y="32004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solidFill>
                  <a:srgbClr val="0033CC"/>
                </a:solidFill>
              </a:rPr>
              <a:t>Nông thôn kiểu mới</a:t>
            </a:r>
          </a:p>
        </p:txBody>
      </p:sp>
      <p:sp>
        <p:nvSpPr>
          <p:cNvPr id="114695" name="Text Box 7"/>
          <p:cNvSpPr txBox="1">
            <a:spLocks noChangeArrowheads="1"/>
          </p:cNvSpPr>
          <p:nvPr/>
        </p:nvSpPr>
        <p:spPr bwMode="auto">
          <a:xfrm>
            <a:off x="4876800" y="32766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chemeClr val="accent2"/>
                </a:solidFill>
              </a:rPr>
              <a:t>Nếp sống văn minh nơi đô thị</a:t>
            </a:r>
          </a:p>
        </p:txBody>
      </p:sp>
      <p:sp>
        <p:nvSpPr>
          <p:cNvPr id="23560" name="AutoShape 8">
            <a:hlinkClick r:id="rId6" action="ppaction://hlinksldjump"/>
          </p:cNvPr>
          <p:cNvSpPr>
            <a:spLocks noChangeArrowheads="1"/>
          </p:cNvSpPr>
          <p:nvPr/>
        </p:nvSpPr>
        <p:spPr bwMode="auto">
          <a:xfrm>
            <a:off x="4419600" y="3276600"/>
            <a:ext cx="228600" cy="228600"/>
          </a:xfrm>
          <a:prstGeom prst="irregularSeal2">
            <a:avLst/>
          </a:prstGeom>
          <a:solidFill>
            <a:srgbClr val="CC0000"/>
          </a:solidFill>
          <a:ln w="9525">
            <a:solidFill>
              <a:srgbClr val="6600CC"/>
            </a:solidFill>
            <a:miter lim="800000"/>
            <a:headEnd/>
            <a:tailEnd/>
          </a:ln>
        </p:spPr>
        <p:txBody>
          <a:bodyPr wrap="none" anchor="ctr"/>
          <a:lstStyle/>
          <a:p>
            <a:pPr eaLnBrk="1" hangingPunct="1"/>
            <a:endParaRPr lang="en-US"/>
          </a:p>
        </p:txBody>
      </p:sp>
      <p:pic>
        <p:nvPicPr>
          <p:cNvPr id="114697" name="Picture 9" desc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810000"/>
            <a:ext cx="4343400" cy="30480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slide(fromBottom)">
                                      <p:cBhvr>
                                        <p:cTn id="7" dur="500"/>
                                        <p:tgtEl>
                                          <p:spTgt spid="114693"/>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114692"/>
                                        </p:tgtEl>
                                        <p:attrNameLst>
                                          <p:attrName>style.visibility</p:attrName>
                                        </p:attrNameLst>
                                      </p:cBhvr>
                                      <p:to>
                                        <p:strVal val="visible"/>
                                      </p:to>
                                    </p:set>
                                    <p:animEffect transition="in" filter="wedge">
                                      <p:cBhvr>
                                        <p:cTn id="11" dur="2000"/>
                                        <p:tgtEl>
                                          <p:spTgt spid="114692"/>
                                        </p:tgtEl>
                                      </p:cBhvr>
                                    </p:animEffect>
                                  </p:childTnLst>
                                </p:cTn>
                              </p:par>
                            </p:childTnLst>
                          </p:cTn>
                        </p:par>
                        <p:par>
                          <p:cTn id="12" fill="hold" nodeType="afterGroup">
                            <p:stCondLst>
                              <p:cond delay="2500"/>
                            </p:stCondLst>
                            <p:childTnLst>
                              <p:par>
                                <p:cTn id="13" presetID="20" presetClass="entr" presetSubtype="0" fill="hold" nodeType="afterEffect">
                                  <p:stCondLst>
                                    <p:cond delay="0"/>
                                  </p:stCondLst>
                                  <p:childTnLst>
                                    <p:set>
                                      <p:cBhvr>
                                        <p:cTn id="14" dur="1" fill="hold">
                                          <p:stCondLst>
                                            <p:cond delay="0"/>
                                          </p:stCondLst>
                                        </p:cTn>
                                        <p:tgtEl>
                                          <p:spTgt spid="114690"/>
                                        </p:tgtEl>
                                        <p:attrNameLst>
                                          <p:attrName>style.visibility</p:attrName>
                                        </p:attrNameLst>
                                      </p:cBhvr>
                                      <p:to>
                                        <p:strVal val="visible"/>
                                      </p:to>
                                    </p:set>
                                    <p:animEffect transition="in" filter="wedge">
                                      <p:cBhvr>
                                        <p:cTn id="15" dur="2000"/>
                                        <p:tgtEl>
                                          <p:spTgt spid="114690"/>
                                        </p:tgtEl>
                                      </p:cBhvr>
                                    </p:animEffect>
                                  </p:childTnLst>
                                </p:cTn>
                              </p:par>
                            </p:childTnLst>
                          </p:cTn>
                        </p:par>
                        <p:par>
                          <p:cTn id="16" fill="hold" nodeType="afterGroup">
                            <p:stCondLst>
                              <p:cond delay="4500"/>
                            </p:stCondLst>
                            <p:childTnLst>
                              <p:par>
                                <p:cTn id="17" presetID="15" presetClass="entr" presetSubtype="0" fill="hold" nodeType="afterEffect">
                                  <p:stCondLst>
                                    <p:cond delay="0"/>
                                  </p:stCondLst>
                                  <p:childTnLst>
                                    <p:set>
                                      <p:cBhvr>
                                        <p:cTn id="18" dur="1" fill="hold">
                                          <p:stCondLst>
                                            <p:cond delay="0"/>
                                          </p:stCondLst>
                                        </p:cTn>
                                        <p:tgtEl>
                                          <p:spTgt spid="114691"/>
                                        </p:tgtEl>
                                        <p:attrNameLst>
                                          <p:attrName>style.visibility</p:attrName>
                                        </p:attrNameLst>
                                      </p:cBhvr>
                                      <p:to>
                                        <p:strVal val="visible"/>
                                      </p:to>
                                    </p:set>
                                    <p:anim calcmode="lin" valueType="num">
                                      <p:cBhvr>
                                        <p:cTn id="19" dur="1000" fill="hold"/>
                                        <p:tgtEl>
                                          <p:spTgt spid="114691"/>
                                        </p:tgtEl>
                                        <p:attrNameLst>
                                          <p:attrName>ppt_w</p:attrName>
                                        </p:attrNameLst>
                                      </p:cBhvr>
                                      <p:tavLst>
                                        <p:tav tm="0">
                                          <p:val>
                                            <p:fltVal val="0"/>
                                          </p:val>
                                        </p:tav>
                                        <p:tav tm="100000">
                                          <p:val>
                                            <p:strVal val="#ppt_w"/>
                                          </p:val>
                                        </p:tav>
                                      </p:tavLst>
                                    </p:anim>
                                    <p:anim calcmode="lin" valueType="num">
                                      <p:cBhvr>
                                        <p:cTn id="20" dur="1000" fill="hold"/>
                                        <p:tgtEl>
                                          <p:spTgt spid="114691"/>
                                        </p:tgtEl>
                                        <p:attrNameLst>
                                          <p:attrName>ppt_h</p:attrName>
                                        </p:attrNameLst>
                                      </p:cBhvr>
                                      <p:tavLst>
                                        <p:tav tm="0">
                                          <p:val>
                                            <p:fltVal val="0"/>
                                          </p:val>
                                        </p:tav>
                                        <p:tav tm="100000">
                                          <p:val>
                                            <p:strVal val="#ppt_h"/>
                                          </p:val>
                                        </p:tav>
                                      </p:tavLst>
                                    </p:anim>
                                    <p:anim calcmode="lin" valueType="num">
                                      <p:cBhvr>
                                        <p:cTn id="21" dur="1000" fill="hold"/>
                                        <p:tgtEl>
                                          <p:spTgt spid="11469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4691"/>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5500"/>
                            </p:stCondLst>
                            <p:childTnLst>
                              <p:par>
                                <p:cTn id="24" presetID="20" presetClass="entr" presetSubtype="0" fill="hold" grpId="0" nodeType="afterEffect">
                                  <p:stCondLst>
                                    <p:cond delay="0"/>
                                  </p:stCondLst>
                                  <p:childTnLst>
                                    <p:set>
                                      <p:cBhvr>
                                        <p:cTn id="25" dur="1" fill="hold">
                                          <p:stCondLst>
                                            <p:cond delay="0"/>
                                          </p:stCondLst>
                                        </p:cTn>
                                        <p:tgtEl>
                                          <p:spTgt spid="114694"/>
                                        </p:tgtEl>
                                        <p:attrNameLst>
                                          <p:attrName>style.visibility</p:attrName>
                                        </p:attrNameLst>
                                      </p:cBhvr>
                                      <p:to>
                                        <p:strVal val="visible"/>
                                      </p:to>
                                    </p:set>
                                    <p:animEffect transition="in" filter="wedge">
                                      <p:cBhvr>
                                        <p:cTn id="26" dur="2000"/>
                                        <p:tgtEl>
                                          <p:spTgt spid="114694"/>
                                        </p:tgtEl>
                                      </p:cBhvr>
                                    </p:animEffect>
                                  </p:childTnLst>
                                </p:cTn>
                              </p:par>
                            </p:childTnLst>
                          </p:cTn>
                        </p:par>
                        <p:par>
                          <p:cTn id="27" fill="hold" nodeType="afterGroup">
                            <p:stCondLst>
                              <p:cond delay="7500"/>
                            </p:stCondLst>
                            <p:childTnLst>
                              <p:par>
                                <p:cTn id="28" presetID="15" presetClass="entr" presetSubtype="0" fill="hold" grpId="0" nodeType="afterEffect">
                                  <p:stCondLst>
                                    <p:cond delay="0"/>
                                  </p:stCondLst>
                                  <p:childTnLst>
                                    <p:set>
                                      <p:cBhvr>
                                        <p:cTn id="29" dur="1" fill="hold">
                                          <p:stCondLst>
                                            <p:cond delay="0"/>
                                          </p:stCondLst>
                                        </p:cTn>
                                        <p:tgtEl>
                                          <p:spTgt spid="114695"/>
                                        </p:tgtEl>
                                        <p:attrNameLst>
                                          <p:attrName>style.visibility</p:attrName>
                                        </p:attrNameLst>
                                      </p:cBhvr>
                                      <p:to>
                                        <p:strVal val="visible"/>
                                      </p:to>
                                    </p:set>
                                    <p:anim calcmode="lin" valueType="num">
                                      <p:cBhvr>
                                        <p:cTn id="30" dur="1000" fill="hold"/>
                                        <p:tgtEl>
                                          <p:spTgt spid="114695"/>
                                        </p:tgtEl>
                                        <p:attrNameLst>
                                          <p:attrName>ppt_w</p:attrName>
                                        </p:attrNameLst>
                                      </p:cBhvr>
                                      <p:tavLst>
                                        <p:tav tm="0">
                                          <p:val>
                                            <p:fltVal val="0"/>
                                          </p:val>
                                        </p:tav>
                                        <p:tav tm="100000">
                                          <p:val>
                                            <p:strVal val="#ppt_w"/>
                                          </p:val>
                                        </p:tav>
                                      </p:tavLst>
                                    </p:anim>
                                    <p:anim calcmode="lin" valueType="num">
                                      <p:cBhvr>
                                        <p:cTn id="31" dur="1000" fill="hold"/>
                                        <p:tgtEl>
                                          <p:spTgt spid="114695"/>
                                        </p:tgtEl>
                                        <p:attrNameLst>
                                          <p:attrName>ppt_h</p:attrName>
                                        </p:attrNameLst>
                                      </p:cBhvr>
                                      <p:tavLst>
                                        <p:tav tm="0">
                                          <p:val>
                                            <p:fltVal val="0"/>
                                          </p:val>
                                        </p:tav>
                                        <p:tav tm="100000">
                                          <p:val>
                                            <p:strVal val="#ppt_h"/>
                                          </p:val>
                                        </p:tav>
                                      </p:tavLst>
                                    </p:anim>
                                    <p:anim calcmode="lin" valueType="num">
                                      <p:cBhvr>
                                        <p:cTn id="32" dur="1000" fill="hold"/>
                                        <p:tgtEl>
                                          <p:spTgt spid="11469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4695"/>
                                        </p:tgtEl>
                                        <p:attrNameLst>
                                          <p:attrName>ppt_y</p:attrName>
                                        </p:attrNameLst>
                                      </p:cBhvr>
                                      <p:tavLst>
                                        <p:tav tm="0" fmla="#ppt_y+(sin(-2*pi*(1-$))*-#ppt_x+cos(-2*pi*(1-$))*(1-#ppt_y))*(1-$)">
                                          <p:val>
                                            <p:fltVal val="0"/>
                                          </p:val>
                                        </p:tav>
                                        <p:tav tm="100000">
                                          <p:val>
                                            <p:fltVal val="1"/>
                                          </p:val>
                                        </p:tav>
                                      </p:tavLst>
                                    </p:anim>
                                  </p:childTnLst>
                                </p:cTn>
                              </p:par>
                              <p:par>
                                <p:cTn id="34" presetID="21" presetClass="entr" presetSubtype="4" fill="hold" nodeType="withEffect">
                                  <p:stCondLst>
                                    <p:cond delay="0"/>
                                  </p:stCondLst>
                                  <p:childTnLst>
                                    <p:set>
                                      <p:cBhvr>
                                        <p:cTn id="35" dur="1" fill="hold">
                                          <p:stCondLst>
                                            <p:cond delay="0"/>
                                          </p:stCondLst>
                                        </p:cTn>
                                        <p:tgtEl>
                                          <p:spTgt spid="114697"/>
                                        </p:tgtEl>
                                        <p:attrNameLst>
                                          <p:attrName>style.visibility</p:attrName>
                                        </p:attrNameLst>
                                      </p:cBhvr>
                                      <p:to>
                                        <p:strVal val="visible"/>
                                      </p:to>
                                    </p:set>
                                    <p:animEffect transition="in" filter="wheel(4)">
                                      <p:cBhvr>
                                        <p:cTn id="36" dur="2000"/>
                                        <p:tgtEl>
                                          <p:spTgt spid="114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p:bldP spid="1146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28600"/>
            <a:ext cx="8305800" cy="5516563"/>
          </a:xfrm>
          <a:ln w="76200" cmpd="tri">
            <a:solidFill>
              <a:schemeClr val="tx1"/>
            </a:solidFill>
            <a:miter lim="800000"/>
            <a:headEnd/>
            <a:tailEnd/>
          </a:ln>
        </p:spPr>
        <p:txBody>
          <a:bodyPr/>
          <a:lstStyle/>
          <a:p>
            <a:pPr eaLnBrk="1" hangingPunct="1"/>
            <a:r>
              <a:rPr lang="en-US" b="1" u="sng" smtClean="0">
                <a:latin typeface="Times New Roman" pitchFamily="18" charset="0"/>
                <a:cs typeface="Times New Roman" pitchFamily="18" charset="0"/>
              </a:rPr>
              <a:t>Kiểm tra bài cũ:</a:t>
            </a:r>
            <a:br>
              <a:rPr lang="en-US" b="1" u="sng" smtClean="0">
                <a:latin typeface="Times New Roman" pitchFamily="18" charset="0"/>
                <a:cs typeface="Times New Roman" pitchFamily="18" charset="0"/>
              </a:rPr>
            </a:br>
            <a:r>
              <a:rPr lang="en-US" sz="2800" smtClean="0">
                <a:solidFill>
                  <a:srgbClr val="0000FF"/>
                </a:solidFill>
                <a:latin typeface="Times New Roman" pitchFamily="18" charset="0"/>
                <a:cs typeface="Times New Roman" pitchFamily="18" charset="0"/>
              </a:rPr>
              <a:t>Câu hỏi: Em đồng ý với những việc làm nào dưới đây?</a:t>
            </a:r>
            <a:br>
              <a:rPr lang="en-US" sz="2800" smtClean="0">
                <a:solidFill>
                  <a:srgbClr val="0000FF"/>
                </a:solidFill>
                <a:latin typeface="Times New Roman" pitchFamily="18" charset="0"/>
                <a:cs typeface="Times New Roman" pitchFamily="18" charset="0"/>
              </a:rPr>
            </a:br>
            <a:r>
              <a:rPr lang="en-US" sz="2800" smtClean="0">
                <a:latin typeface="Times New Roman" pitchFamily="18" charset="0"/>
                <a:cs typeface="Times New Roman" pitchFamily="18" charset="0"/>
              </a:rPr>
              <a:t>a) Bắt chước kiểu quần áo của ngôi sao điện ảnh.</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b) Tìm hiểu phong tục tập quán của các nước trên thế giới</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c) Chỉ dùng hàng ngoại chê hành Việt Nam.</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d) Không xem nghệ thuật dân tộc của các nước khác.</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đ) Dùng tiếng Việt xen lẫn tiếng nước ngoài</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e) Học hỏi công nghệ sản xuất hiện đại để ứng dụng ở Việt Nam</a:t>
            </a:r>
            <a:endParaRPr lang="en-US" sz="2800" b="1" smtClean="0">
              <a:latin typeface="Times New Roman" pitchFamily="18" charset="0"/>
              <a:cs typeface="Times New Roman" pitchFamily="18" charset="0"/>
            </a:endParaRPr>
          </a:p>
        </p:txBody>
      </p:sp>
      <p:sp>
        <p:nvSpPr>
          <p:cNvPr id="107545" name="Rectangle 25"/>
          <p:cNvSpPr>
            <a:spLocks noChangeArrowheads="1"/>
          </p:cNvSpPr>
          <p:nvPr/>
        </p:nvSpPr>
        <p:spPr bwMode="auto">
          <a:xfrm>
            <a:off x="457200" y="5867400"/>
            <a:ext cx="8305800" cy="7620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r>
              <a:rPr lang="en-US" sz="2800" b="1">
                <a:solidFill>
                  <a:schemeClr val="tx2"/>
                </a:solidFill>
              </a:rPr>
              <a:t>Đáp án: b, đ, 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strips(downLeft)">
                                      <p:cBhvr>
                                        <p:cTn id="7" dur="500"/>
                                        <p:tgtEl>
                                          <p:spTgt spid="107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7545"/>
                                        </p:tgtEl>
                                        <p:attrNameLst>
                                          <p:attrName>style.visibility</p:attrName>
                                        </p:attrNameLst>
                                      </p:cBhvr>
                                      <p:to>
                                        <p:strVal val="visible"/>
                                      </p:to>
                                    </p:set>
                                    <p:animEffect transition="in" filter="strips(downLeft)">
                                      <p:cBhvr>
                                        <p:cTn id="12" dur="500"/>
                                        <p:tgtEl>
                                          <p:spTgt spid="107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nimBg="1"/>
      <p:bldP spid="1075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gb" descr="2Hoat%20dong%20cac%20tro%20choi%20dan%20gian%20bit%20mat%20danh%20trong%20-%20Tong%20Cong%20ty%20cao%20su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4114800" cy="5203825"/>
          </a:xfrm>
          <a:noFill/>
        </p:spPr>
      </p:pic>
      <p:sp>
        <p:nvSpPr>
          <p:cNvPr id="24579" name="Rectangle 5"/>
          <p:cNvSpPr>
            <a:spLocks noChangeArrowheads="1"/>
          </p:cNvSpPr>
          <p:nvPr/>
        </p:nvSpPr>
        <p:spPr bwMode="auto">
          <a:xfrm>
            <a:off x="1295400" y="5791200"/>
            <a:ext cx="64770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900" b="1"/>
              <a:t>THAM GIA HĐ CHÍNH TRỊ VÀ XÃ HỘI</a:t>
            </a:r>
          </a:p>
        </p:txBody>
      </p:sp>
      <p:pic>
        <p:nvPicPr>
          <p:cNvPr id="24580" name="imgb" descr="Cat%20b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0576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l_fi" descr="dam-cuoi-tay-ng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48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il_fi" descr="giu-gin-net-van-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41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il_fi" descr="http://a8.vietbao.vn/images/vn805/choi-blog/50793975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76600"/>
            <a:ext cx="41148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l_fi" descr="http://phuquocnet.com/vn/upload/_UNCLASSED/2009-07/H47.gif"/>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0" y="0"/>
            <a:ext cx="4343400" cy="3200400"/>
          </a:xfrm>
          <a:noFill/>
        </p:spPr>
      </p:pic>
    </p:spTree>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l_fi" descr="hoabinh%C3%A0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533400"/>
            <a:ext cx="8153400" cy="5943600"/>
          </a:xfrm>
          <a:noFill/>
        </p:spPr>
      </p:pic>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228600"/>
            <a:ext cx="4903788" cy="6354763"/>
          </a:xfrm>
          <a:noFill/>
        </p:spPr>
      </p:pic>
      <p:sp>
        <p:nvSpPr>
          <p:cNvPr id="68611" name="Text Box 3"/>
          <p:cNvSpPr txBox="1">
            <a:spLocks noChangeArrowheads="1"/>
          </p:cNvSpPr>
          <p:nvPr/>
        </p:nvSpPr>
        <p:spPr bwMode="auto">
          <a:xfrm>
            <a:off x="0" y="533400"/>
            <a:ext cx="23622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400" b="1">
                <a:solidFill>
                  <a:srgbClr val="FF3300"/>
                </a:solidFill>
                <a:latin typeface="VNI-Hobo" pitchFamily="2" charset="0"/>
              </a:rPr>
              <a:t>TRAÙNH </a:t>
            </a:r>
          </a:p>
          <a:p>
            <a:pPr algn="ctr" eaLnBrk="1" hangingPunct="1">
              <a:spcBef>
                <a:spcPct val="50000"/>
              </a:spcBef>
            </a:pPr>
            <a:r>
              <a:rPr lang="en-US" sz="4400" b="1">
                <a:solidFill>
                  <a:srgbClr val="FF3300"/>
                </a:solidFill>
                <a:latin typeface="VNI-Hobo" pitchFamily="2" charset="0"/>
              </a:rPr>
              <a:t>XA </a:t>
            </a:r>
          </a:p>
          <a:p>
            <a:pPr algn="ctr" eaLnBrk="1" hangingPunct="1">
              <a:spcBef>
                <a:spcPct val="50000"/>
              </a:spcBef>
            </a:pPr>
            <a:r>
              <a:rPr lang="en-US" sz="4400" b="1">
                <a:solidFill>
                  <a:srgbClr val="FF3300"/>
                </a:solidFill>
                <a:latin typeface="VNI-Hobo" pitchFamily="2" charset="0"/>
              </a:rPr>
              <a:t>TEÄ </a:t>
            </a:r>
          </a:p>
          <a:p>
            <a:pPr algn="ctr" eaLnBrk="1" hangingPunct="1">
              <a:spcBef>
                <a:spcPct val="50000"/>
              </a:spcBef>
            </a:pPr>
            <a:r>
              <a:rPr lang="en-US" sz="4400" b="1">
                <a:solidFill>
                  <a:srgbClr val="FF3300"/>
                </a:solidFill>
                <a:latin typeface="VNI-Hobo" pitchFamily="2" charset="0"/>
              </a:rPr>
              <a:t>NAÏN </a:t>
            </a:r>
          </a:p>
          <a:p>
            <a:pPr algn="ctr" eaLnBrk="1" hangingPunct="1">
              <a:spcBef>
                <a:spcPct val="50000"/>
              </a:spcBef>
            </a:pPr>
            <a:r>
              <a:rPr lang="en-US" sz="4400" b="1">
                <a:solidFill>
                  <a:srgbClr val="FF3300"/>
                </a:solidFill>
                <a:latin typeface="VNI-Hobo" pitchFamily="2" charset="0"/>
              </a:rPr>
              <a:t>XAÕ</a:t>
            </a:r>
          </a:p>
          <a:p>
            <a:pPr algn="ctr" eaLnBrk="1" hangingPunct="1">
              <a:spcBef>
                <a:spcPct val="50000"/>
              </a:spcBef>
            </a:pPr>
            <a:r>
              <a:rPr lang="en-US" sz="4400" b="1">
                <a:solidFill>
                  <a:srgbClr val="FF3300"/>
                </a:solidFill>
                <a:latin typeface="VNI-Hobo" pitchFamily="2" charset="0"/>
              </a:rPr>
              <a:t> HOÄI</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fade">
                                      <p:cBhvr>
                                        <p:cTn id="7" dur="500"/>
                                        <p:tgtEl>
                                          <p:spTgt spid="68611"/>
                                        </p:tgtEl>
                                      </p:cBhvr>
                                    </p:animEffect>
                                    <p:anim calcmode="lin" valueType="num">
                                      <p:cBhvr>
                                        <p:cTn id="8" dur="500" fill="hold"/>
                                        <p:tgtEl>
                                          <p:spTgt spid="68611"/>
                                        </p:tgtEl>
                                        <p:attrNameLst>
                                          <p:attrName>style.rotation</p:attrName>
                                        </p:attrNameLst>
                                      </p:cBhvr>
                                      <p:tavLst>
                                        <p:tav tm="0">
                                          <p:val>
                                            <p:fltVal val="720"/>
                                          </p:val>
                                        </p:tav>
                                        <p:tav tm="100000">
                                          <p:val>
                                            <p:fltVal val="0"/>
                                          </p:val>
                                        </p:tav>
                                      </p:tavLst>
                                    </p:anim>
                                    <p:anim calcmode="lin" valueType="num">
                                      <p:cBhvr>
                                        <p:cTn id="9" dur="500" fill="hold"/>
                                        <p:tgtEl>
                                          <p:spTgt spid="68611"/>
                                        </p:tgtEl>
                                        <p:attrNameLst>
                                          <p:attrName>ppt_h</p:attrName>
                                        </p:attrNameLst>
                                      </p:cBhvr>
                                      <p:tavLst>
                                        <p:tav tm="0">
                                          <p:val>
                                            <p:fltVal val="0"/>
                                          </p:val>
                                        </p:tav>
                                        <p:tav tm="100000">
                                          <p:val>
                                            <p:strVal val="#ppt_h"/>
                                          </p:val>
                                        </p:tav>
                                      </p:tavLst>
                                    </p:anim>
                                    <p:anim calcmode="lin" valueType="num">
                                      <p:cBhvr>
                                        <p:cTn id="10" dur="500" fill="hold"/>
                                        <p:tgtEl>
                                          <p:spTgt spid="686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0081012191439_tiemchichmat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402013"/>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28675"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875"/>
            <a:ext cx="4419600" cy="3444875"/>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4" descr="tann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8050"/>
            <a:ext cx="4724400" cy="33528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28677" name="vBCodeIMG" descr="7ac13b89da4907dc39851b3e5cca17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467100"/>
            <a:ext cx="4419600" cy="33147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119814" name="Text Box 6"/>
          <p:cNvSpPr txBox="1">
            <a:spLocks noChangeArrowheads="1"/>
          </p:cNvSpPr>
          <p:nvPr/>
        </p:nvSpPr>
        <p:spPr bwMode="auto">
          <a:xfrm>
            <a:off x="2667000" y="1249363"/>
            <a:ext cx="3962400"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700" b="1">
                <a:solidFill>
                  <a:srgbClr val="FF0066"/>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grpId="0" nodeType="clickEffect">
                                  <p:stCondLst>
                                    <p:cond delay="0"/>
                                  </p:stCondLst>
                                  <p:childTnLst>
                                    <p:animClr clrSpc="hsl" dir="cw">
                                      <p:cBhvr override="childStyle">
                                        <p:cTn id="6" dur="1000" fill="hold"/>
                                        <p:tgtEl>
                                          <p:spTgt spid="119814"/>
                                        </p:tgtEl>
                                        <p:attrNameLst>
                                          <p:attrName>style.color</p:attrName>
                                        </p:attrNameLst>
                                      </p:cBhvr>
                                      <p:by>
                                        <p:hsl h="7200000" s="0" l="0"/>
                                      </p:by>
                                    </p:animClr>
                                    <p:animClr clrSpc="hsl" dir="cw">
                                      <p:cBhvr>
                                        <p:cTn id="7" dur="1000" fill="hold"/>
                                        <p:tgtEl>
                                          <p:spTgt spid="119814"/>
                                        </p:tgtEl>
                                        <p:attrNameLst>
                                          <p:attrName>fillcolor</p:attrName>
                                        </p:attrNameLst>
                                      </p:cBhvr>
                                      <p:by>
                                        <p:hsl h="7200000" s="0" l="0"/>
                                      </p:by>
                                    </p:animClr>
                                    <p:animClr clrSpc="hsl" dir="cw">
                                      <p:cBhvr>
                                        <p:cTn id="8" dur="1000" fill="hold"/>
                                        <p:tgtEl>
                                          <p:spTgt spid="119814"/>
                                        </p:tgtEl>
                                        <p:attrNameLst>
                                          <p:attrName>stroke.color</p:attrName>
                                        </p:attrNameLst>
                                      </p:cBhvr>
                                      <p:by>
                                        <p:hsl h="7200000" s="0" l="0"/>
                                      </p:by>
                                    </p:animClr>
                                    <p:set>
                                      <p:cBhvr>
                                        <p:cTn id="9" dur="1000" fill="hold"/>
                                        <p:tgtEl>
                                          <p:spTgt spid="1198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4"/>
          <p:cNvSpPr>
            <a:spLocks noChangeArrowheads="1"/>
          </p:cNvSpPr>
          <p:nvPr/>
        </p:nvSpPr>
        <p:spPr bwMode="auto">
          <a:xfrm>
            <a:off x="228600" y="1066800"/>
            <a:ext cx="4191000" cy="1371600"/>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000000"/>
              </a:solidFill>
            </a:endParaRPr>
          </a:p>
        </p:txBody>
      </p:sp>
      <p:sp>
        <p:nvSpPr>
          <p:cNvPr id="29699" name="AutoShape 5"/>
          <p:cNvSpPr>
            <a:spLocks noChangeArrowheads="1"/>
          </p:cNvSpPr>
          <p:nvPr/>
        </p:nvSpPr>
        <p:spPr bwMode="gray">
          <a:xfrm>
            <a:off x="863600" y="608013"/>
            <a:ext cx="2701925" cy="439737"/>
          </a:xfrm>
          <a:prstGeom prst="roundRect">
            <a:avLst>
              <a:gd name="adj" fmla="val 50000"/>
            </a:avLst>
          </a:prstGeom>
          <a:gradFill rotWithShape="1">
            <a:gsLst>
              <a:gs pos="0">
                <a:srgbClr val="33CC33"/>
              </a:gs>
              <a:gs pos="100000">
                <a:srgbClr val="185E1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endParaRPr>
          </a:p>
        </p:txBody>
      </p:sp>
      <p:sp>
        <p:nvSpPr>
          <p:cNvPr id="29700" name="Text Box 13"/>
          <p:cNvSpPr txBox="1">
            <a:spLocks noChangeArrowheads="1"/>
          </p:cNvSpPr>
          <p:nvPr/>
        </p:nvSpPr>
        <p:spPr bwMode="gray">
          <a:xfrm>
            <a:off x="1846263" y="674688"/>
            <a:ext cx="78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solidFill>
                  <a:srgbClr val="000000"/>
                </a:solidFill>
                <a:latin typeface="VNI-Times" pitchFamily="2" charset="0"/>
                <a:cs typeface="Times New Roman" pitchFamily="18" charset="0"/>
              </a:rPr>
              <a:t>Toå 1,2:</a:t>
            </a:r>
            <a:r>
              <a:rPr lang="en-US" sz="1400">
                <a:solidFill>
                  <a:srgbClr val="000000"/>
                </a:solidFill>
                <a:latin typeface="VNI-Times" pitchFamily="2" charset="0"/>
                <a:cs typeface="Times New Roman" pitchFamily="18" charset="0"/>
              </a:rPr>
              <a:t> </a:t>
            </a:r>
            <a:endParaRPr lang="en-US" sz="1400" b="1">
              <a:solidFill>
                <a:srgbClr val="FFFFFF"/>
              </a:solidFill>
            </a:endParaRPr>
          </a:p>
        </p:txBody>
      </p:sp>
      <p:grpSp>
        <p:nvGrpSpPr>
          <p:cNvPr id="2" name="Group 15"/>
          <p:cNvGrpSpPr>
            <a:grpSpLocks/>
          </p:cNvGrpSpPr>
          <p:nvPr/>
        </p:nvGrpSpPr>
        <p:grpSpPr bwMode="auto">
          <a:xfrm>
            <a:off x="4724400" y="684213"/>
            <a:ext cx="4284663" cy="1754187"/>
            <a:chOff x="582" y="1897"/>
            <a:chExt cx="1446" cy="2022"/>
          </a:xfrm>
        </p:grpSpPr>
        <p:sp>
          <p:nvSpPr>
            <p:cNvPr id="29708" name="AutoShape 16"/>
            <p:cNvSpPr>
              <a:spLocks noChangeArrowheads="1"/>
            </p:cNvSpPr>
            <p:nvPr/>
          </p:nvSpPr>
          <p:spPr bwMode="auto">
            <a:xfrm>
              <a:off x="582" y="2264"/>
              <a:ext cx="1446" cy="1655"/>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000000"/>
                </a:solidFill>
              </a:endParaRPr>
            </a:p>
          </p:txBody>
        </p:sp>
        <p:sp>
          <p:nvSpPr>
            <p:cNvPr id="29709" name="AutoShape 17"/>
            <p:cNvSpPr>
              <a:spLocks noChangeArrowheads="1"/>
            </p:cNvSpPr>
            <p:nvPr/>
          </p:nvSpPr>
          <p:spPr bwMode="gray">
            <a:xfrm>
              <a:off x="875" y="1924"/>
              <a:ext cx="904" cy="330"/>
            </a:xfrm>
            <a:prstGeom prst="roundRect">
              <a:avLst>
                <a:gd name="adj" fmla="val 50000"/>
              </a:avLst>
            </a:prstGeom>
            <a:gradFill rotWithShape="1">
              <a:gsLst>
                <a:gs pos="0">
                  <a:srgbClr val="FF6600"/>
                </a:gs>
                <a:gs pos="50000">
                  <a:srgbClr val="FFA76C"/>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solidFill>
                  <a:srgbClr val="000000"/>
                </a:solidFill>
              </a:endParaRPr>
            </a:p>
          </p:txBody>
        </p:sp>
        <p:sp>
          <p:nvSpPr>
            <p:cNvPr id="29710" name="AutoShape 18"/>
            <p:cNvSpPr>
              <a:spLocks noChangeArrowheads="1"/>
            </p:cNvSpPr>
            <p:nvPr/>
          </p:nvSpPr>
          <p:spPr bwMode="auto">
            <a:xfrm flipH="1">
              <a:off x="1773" y="1897"/>
              <a:ext cx="45"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endParaRPr>
            </a:p>
          </p:txBody>
        </p:sp>
        <p:sp>
          <p:nvSpPr>
            <p:cNvPr id="29711" name="AutoShape 19"/>
            <p:cNvSpPr>
              <a:spLocks noChangeArrowheads="1"/>
            </p:cNvSpPr>
            <p:nvPr/>
          </p:nvSpPr>
          <p:spPr bwMode="auto">
            <a:xfrm flipH="1">
              <a:off x="776" y="1897"/>
              <a:ext cx="46" cy="91"/>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endParaRPr>
            </a:p>
          </p:txBody>
        </p:sp>
        <p:sp>
          <p:nvSpPr>
            <p:cNvPr id="29712" name="Text Box 20"/>
            <p:cNvSpPr txBox="1">
              <a:spLocks noChangeArrowheads="1"/>
            </p:cNvSpPr>
            <p:nvPr/>
          </p:nvSpPr>
          <p:spPr bwMode="gray">
            <a:xfrm>
              <a:off x="1200" y="1963"/>
              <a:ext cx="2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solidFill>
                    <a:srgbClr val="000000"/>
                  </a:solidFill>
                  <a:latin typeface="VNI-Times" pitchFamily="2" charset="0"/>
                </a:rPr>
                <a:t>Toå 3,4:</a:t>
              </a:r>
              <a:endParaRPr lang="en-US" sz="1400" b="1">
                <a:solidFill>
                  <a:srgbClr val="002060"/>
                </a:solidFill>
              </a:endParaRPr>
            </a:p>
          </p:txBody>
        </p:sp>
        <p:sp>
          <p:nvSpPr>
            <p:cNvPr id="29713" name="Text Box 21"/>
            <p:cNvSpPr txBox="1">
              <a:spLocks noChangeArrowheads="1"/>
            </p:cNvSpPr>
            <p:nvPr/>
          </p:nvSpPr>
          <p:spPr bwMode="auto">
            <a:xfrm>
              <a:off x="600" y="2662"/>
              <a:ext cx="13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pPr>
              <a:r>
                <a:rPr lang="en-US">
                  <a:solidFill>
                    <a:srgbClr val="000000"/>
                  </a:solidFill>
                  <a:latin typeface="VNI-Times" pitchFamily="2" charset="0"/>
                </a:rPr>
                <a:t>em haõy neâu nhöõng bieåu hieän cuûa neáp soáng khoâng vaên hoùa ôû khu daân cö.</a:t>
              </a:r>
            </a:p>
          </p:txBody>
        </p:sp>
      </p:grpSp>
      <p:sp>
        <p:nvSpPr>
          <p:cNvPr id="27" name="TextBox 3"/>
          <p:cNvSpPr txBox="1">
            <a:spLocks noChangeArrowheads="1"/>
          </p:cNvSpPr>
          <p:nvPr/>
        </p:nvSpPr>
        <p:spPr bwMode="auto">
          <a:xfrm>
            <a:off x="228600" y="15240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pPr>
            <a:r>
              <a:rPr lang="en-US">
                <a:solidFill>
                  <a:srgbClr val="000000"/>
                </a:solidFill>
                <a:latin typeface="VNI-Times" pitchFamily="2" charset="0"/>
                <a:cs typeface="Times New Roman" pitchFamily="18" charset="0"/>
              </a:rPr>
              <a:t>em haõy neâu nhöõng bieåu hieän cuûa neáp soáng vaên hoùa ôû khu daân cö.</a:t>
            </a:r>
          </a:p>
        </p:txBody>
      </p:sp>
      <p:sp>
        <p:nvSpPr>
          <p:cNvPr id="28" name="AutoShape 4"/>
          <p:cNvSpPr>
            <a:spLocks noChangeArrowheads="1"/>
          </p:cNvSpPr>
          <p:nvPr/>
        </p:nvSpPr>
        <p:spPr bwMode="auto">
          <a:xfrm>
            <a:off x="228600" y="2627313"/>
            <a:ext cx="4191000" cy="3925887"/>
          </a:xfrm>
          <a:prstGeom prst="roundRect">
            <a:avLst>
              <a:gd name="adj" fmla="val 4690"/>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000000"/>
              </a:solidFill>
            </a:endParaRPr>
          </a:p>
        </p:txBody>
      </p:sp>
      <p:sp>
        <p:nvSpPr>
          <p:cNvPr id="29" name="TextBox 3"/>
          <p:cNvSpPr txBox="1">
            <a:spLocks noChangeArrowheads="1"/>
          </p:cNvSpPr>
          <p:nvPr/>
        </p:nvSpPr>
        <p:spPr bwMode="auto">
          <a:xfrm>
            <a:off x="304800" y="2825750"/>
            <a:ext cx="40386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None/>
            </a:pPr>
            <a:r>
              <a:rPr lang="en-US" b="1" u="sng">
                <a:solidFill>
                  <a:srgbClr val="000000"/>
                </a:solidFill>
                <a:latin typeface="Times New Roman" pitchFamily="18" charset="0"/>
                <a:cs typeface="Times New Roman" pitchFamily="18" charset="0"/>
              </a:rPr>
              <a:t>ĐÁP ÁN</a:t>
            </a:r>
          </a:p>
          <a:p>
            <a:pPr>
              <a:spcBef>
                <a:spcPct val="20000"/>
              </a:spcBef>
              <a:buFont typeface="Arial" charset="0"/>
              <a:buChar char="•"/>
            </a:pPr>
            <a:r>
              <a:rPr lang="en-US">
                <a:solidFill>
                  <a:srgbClr val="000000"/>
                </a:solidFill>
                <a:latin typeface="VNI-Times" pitchFamily="2" charset="0"/>
              </a:rPr>
              <a:t>Giöõ veä sinh saïch seõ, laøm trong laønh moâi tröôøng soáng.</a:t>
            </a:r>
          </a:p>
          <a:p>
            <a:pPr>
              <a:spcBef>
                <a:spcPct val="20000"/>
              </a:spcBef>
              <a:buFont typeface="Arial" charset="0"/>
              <a:buChar char="•"/>
            </a:pPr>
            <a:r>
              <a:rPr lang="en-US">
                <a:solidFill>
                  <a:srgbClr val="000000"/>
                </a:solidFill>
                <a:latin typeface="VNI-Times" pitchFamily="2" charset="0"/>
              </a:rPr>
              <a:t>- Phoøng choáng teä naïn XH.</a:t>
            </a:r>
          </a:p>
          <a:p>
            <a:pPr>
              <a:spcBef>
                <a:spcPct val="20000"/>
              </a:spcBef>
              <a:buFont typeface="Arial" charset="0"/>
              <a:buChar char="•"/>
            </a:pPr>
            <a:r>
              <a:rPr lang="en-US">
                <a:solidFill>
                  <a:srgbClr val="000000"/>
                </a:solidFill>
                <a:latin typeface="VNI-Times" pitchFamily="2" charset="0"/>
              </a:rPr>
              <a:t>- Khoâng côø baïc röôïu cheø, ñaùnh ñaäp chöûi bôùi nhau.</a:t>
            </a:r>
          </a:p>
          <a:p>
            <a:pPr>
              <a:spcBef>
                <a:spcPct val="20000"/>
              </a:spcBef>
              <a:buFont typeface="Arial" charset="0"/>
              <a:buChar char="•"/>
            </a:pPr>
            <a:r>
              <a:rPr lang="en-US">
                <a:solidFill>
                  <a:srgbClr val="000000"/>
                </a:solidFill>
                <a:latin typeface="VNI-Times" pitchFamily="2" charset="0"/>
              </a:rPr>
              <a:t>- Moïi ngöôøi ñoaøn keát thöông yeâu giuùp ñôõ nhau laøm kinh teá.</a:t>
            </a:r>
          </a:p>
          <a:p>
            <a:pPr>
              <a:spcBef>
                <a:spcPct val="20000"/>
              </a:spcBef>
              <a:buFont typeface="Arial" charset="0"/>
              <a:buChar char="•"/>
            </a:pPr>
            <a:r>
              <a:rPr lang="en-US">
                <a:solidFill>
                  <a:srgbClr val="000000"/>
                </a:solidFill>
                <a:latin typeface="VNI-Times" pitchFamily="2" charset="0"/>
              </a:rPr>
              <a:t>- Thöïc hieän toát keá hoaïch hoùa gia ñình.</a:t>
            </a:r>
          </a:p>
          <a:p>
            <a:pPr>
              <a:spcBef>
                <a:spcPct val="20000"/>
              </a:spcBef>
              <a:buFont typeface="Arial" charset="0"/>
              <a:buChar char="•"/>
            </a:pPr>
            <a:r>
              <a:rPr lang="en-US">
                <a:solidFill>
                  <a:srgbClr val="000000"/>
                </a:solidFill>
                <a:latin typeface="VNI-Times" pitchFamily="2" charset="0"/>
              </a:rPr>
              <a:t>- Treû em ñeán ñoä tuoåi ñeàu ñeán tröôøng.</a:t>
            </a:r>
          </a:p>
        </p:txBody>
      </p:sp>
      <p:sp>
        <p:nvSpPr>
          <p:cNvPr id="30" name="AutoShape 16"/>
          <p:cNvSpPr>
            <a:spLocks noChangeArrowheads="1"/>
          </p:cNvSpPr>
          <p:nvPr/>
        </p:nvSpPr>
        <p:spPr bwMode="auto">
          <a:xfrm>
            <a:off x="4630738" y="2627313"/>
            <a:ext cx="4284662" cy="3925887"/>
          </a:xfrm>
          <a:prstGeom prst="roundRect">
            <a:avLst>
              <a:gd name="adj" fmla="val 4690"/>
            </a:avLst>
          </a:prstGeom>
          <a:noFill/>
          <a:ln w="57150">
            <a:solidFill>
              <a:srgbClr val="EC823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000000"/>
              </a:solidFill>
            </a:endParaRPr>
          </a:p>
        </p:txBody>
      </p:sp>
      <p:sp>
        <p:nvSpPr>
          <p:cNvPr id="31" name="Text Box 21"/>
          <p:cNvSpPr txBox="1">
            <a:spLocks noChangeArrowheads="1"/>
          </p:cNvSpPr>
          <p:nvPr/>
        </p:nvSpPr>
        <p:spPr bwMode="auto">
          <a:xfrm>
            <a:off x="4768850" y="2808288"/>
            <a:ext cx="3981450"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pPr>
            <a:r>
              <a:rPr lang="en-US" b="1" u="sng">
                <a:solidFill>
                  <a:srgbClr val="000000"/>
                </a:solidFill>
                <a:latin typeface="Times New Roman" pitchFamily="18" charset="0"/>
                <a:cs typeface="Times New Roman" pitchFamily="18" charset="0"/>
              </a:rPr>
              <a:t>ĐÁP ÁN</a:t>
            </a:r>
          </a:p>
          <a:p>
            <a:pPr>
              <a:spcBef>
                <a:spcPct val="20000"/>
              </a:spcBef>
              <a:buFont typeface="Arial" charset="0"/>
              <a:buChar char="•"/>
            </a:pPr>
            <a:r>
              <a:rPr lang="en-US">
                <a:solidFill>
                  <a:srgbClr val="000000"/>
                </a:solidFill>
                <a:latin typeface="VNI-Times" pitchFamily="2" charset="0"/>
              </a:rPr>
              <a:t>- Vöùt raùc böøa baõi</a:t>
            </a:r>
          </a:p>
          <a:p>
            <a:pPr>
              <a:spcBef>
                <a:spcPct val="20000"/>
              </a:spcBef>
              <a:buFont typeface="Arial" charset="0"/>
              <a:buChar char="•"/>
            </a:pPr>
            <a:r>
              <a:rPr lang="en-US">
                <a:solidFill>
                  <a:srgbClr val="000000"/>
                </a:solidFill>
                <a:latin typeface="VNI-Times" pitchFamily="2" charset="0"/>
              </a:rPr>
              <a:t>- Veä sinh keùm laøm oâ nhieãm moâi tröôøng.</a:t>
            </a:r>
          </a:p>
          <a:p>
            <a:pPr>
              <a:spcBef>
                <a:spcPct val="20000"/>
              </a:spcBef>
              <a:buFont typeface="Arial" charset="0"/>
              <a:buChar char="•"/>
            </a:pPr>
            <a:r>
              <a:rPr lang="en-US">
                <a:solidFill>
                  <a:srgbClr val="000000"/>
                </a:solidFill>
                <a:latin typeface="VNI-Times" pitchFamily="2" charset="0"/>
              </a:rPr>
              <a:t>- Laán chieám loøng leà ñöôøng ñeû buoân baùn.</a:t>
            </a:r>
          </a:p>
          <a:p>
            <a:pPr>
              <a:spcBef>
                <a:spcPct val="20000"/>
              </a:spcBef>
              <a:buFont typeface="Arial" charset="0"/>
              <a:buChar char="•"/>
            </a:pPr>
            <a:r>
              <a:rPr lang="en-US">
                <a:solidFill>
                  <a:srgbClr val="000000"/>
                </a:solidFill>
                <a:latin typeface="VNI-Times" pitchFamily="2" charset="0"/>
              </a:rPr>
              <a:t>Laøm maát traät töï an toaøn giao thoâng.</a:t>
            </a:r>
          </a:p>
          <a:p>
            <a:pPr>
              <a:spcBef>
                <a:spcPct val="20000"/>
              </a:spcBef>
              <a:buFont typeface="Arial" charset="0"/>
              <a:buChar char="•"/>
            </a:pPr>
            <a:r>
              <a:rPr lang="en-US">
                <a:solidFill>
                  <a:srgbClr val="000000"/>
                </a:solidFill>
                <a:latin typeface="VNI-Times" pitchFamily="2" charset="0"/>
              </a:rPr>
              <a:t>- Sinh ñeû khoâng coù keá hoaïch.</a:t>
            </a:r>
          </a:p>
          <a:p>
            <a:pPr>
              <a:spcBef>
                <a:spcPct val="20000"/>
              </a:spcBef>
              <a:buFont typeface="Arial" charset="0"/>
              <a:buChar char="•"/>
            </a:pPr>
            <a:r>
              <a:rPr lang="en-US">
                <a:solidFill>
                  <a:srgbClr val="000000"/>
                </a:solidFill>
                <a:latin typeface="VNI-Times" pitchFamily="2" charset="0"/>
              </a:rPr>
              <a:t>- Coøn coù hieän töôïng meâ tín dò ñoan, leân ñoàng, xem boùi, taûo hoân.</a:t>
            </a:r>
          </a:p>
          <a:p>
            <a:pPr>
              <a:spcBef>
                <a:spcPct val="20000"/>
              </a:spcBef>
              <a:buFont typeface="Arial" charset="0"/>
              <a:buChar char="•"/>
            </a:pPr>
            <a:r>
              <a:rPr lang="en-US">
                <a:solidFill>
                  <a:srgbClr val="000000"/>
                </a:solidFill>
                <a:latin typeface="VNI-Times" pitchFamily="2" charset="0"/>
              </a:rPr>
              <a:t>- Coù ngöôøi nghieän ngaäp, Huùt, hít</a:t>
            </a:r>
          </a:p>
          <a:p>
            <a:pPr>
              <a:spcBef>
                <a:spcPct val="20000"/>
              </a:spcBef>
              <a:buFont typeface="Arial" charset="0"/>
              <a:buChar char="•"/>
            </a:pPr>
            <a:r>
              <a:rPr lang="en-US">
                <a:solidFill>
                  <a:srgbClr val="000000"/>
                </a:solidFill>
                <a:latin typeface="VNI-Times" pitchFamily="2" charset="0"/>
              </a:rPr>
              <a:t>- Bia röôïu xay xæn maát ñoaøn keát.</a:t>
            </a:r>
          </a:p>
        </p:txBody>
      </p:sp>
      <p:sp>
        <p:nvSpPr>
          <p:cNvPr id="29707" name="TextBox 1"/>
          <p:cNvSpPr txBox="1">
            <a:spLocks noChangeArrowheads="1"/>
          </p:cNvSpPr>
          <p:nvPr/>
        </p:nvSpPr>
        <p:spPr bwMode="auto">
          <a:xfrm>
            <a:off x="3203575" y="169863"/>
            <a:ext cx="3352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b="1">
                <a:solidFill>
                  <a:srgbClr val="FF0000"/>
                </a:solidFill>
              </a:rPr>
              <a:t>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ChangeArrowheads="1"/>
          </p:cNvSpPr>
          <p:nvPr/>
        </p:nvSpPr>
        <p:spPr bwMode="auto">
          <a:xfrm>
            <a:off x="419100" y="27305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1" hangingPunct="1">
              <a:spcBef>
                <a:spcPct val="20000"/>
              </a:spcBef>
            </a:pPr>
            <a:r>
              <a:rPr lang="en-US" sz="2800" b="1">
                <a:solidFill>
                  <a:srgbClr val="FF0066"/>
                </a:solidFill>
              </a:rPr>
              <a:t>       Là làm cho đời sống văn hóa tinh thần ngày càng lành mạnh, phong phú như giữ gìn trật tự an ninh, vệ sinh nơi ở; bảo vệ cảnh quan môi trường sạch đẹp; xây dựng tình đoàn kết xóm giềng; bài trừ phong tục tập quán lạc hậu, mê tín dị đoạn và tích cực phòng chống các tệ nạn xã hội khác.</a:t>
            </a:r>
          </a:p>
          <a:p>
            <a:pPr marL="342900" indent="-342900" eaLnBrk="1" hangingPunct="1">
              <a:spcBef>
                <a:spcPct val="20000"/>
              </a:spcBef>
              <a:buFontTx/>
              <a:buChar char="•"/>
            </a:pPr>
            <a:endParaRPr lang="en-US" sz="2800" b="1">
              <a:solidFill>
                <a:srgbClr val="FF0066"/>
              </a:solidFill>
            </a:endParaRPr>
          </a:p>
          <a:p>
            <a:pPr marL="342900" indent="-342900" eaLnBrk="1" hangingPunct="1">
              <a:spcBef>
                <a:spcPct val="20000"/>
              </a:spcBef>
              <a:buFontTx/>
              <a:buChar char="•"/>
            </a:pPr>
            <a:endParaRPr lang="en-US" sz="2800"/>
          </a:p>
        </p:txBody>
      </p:sp>
      <p:sp>
        <p:nvSpPr>
          <p:cNvPr id="30723" name="Rectangle 6"/>
          <p:cNvSpPr>
            <a:spLocks noChangeArrowheads="1"/>
          </p:cNvSpPr>
          <p:nvPr/>
        </p:nvSpPr>
        <p:spPr bwMode="auto">
          <a:xfrm>
            <a:off x="457200" y="1143000"/>
            <a:ext cx="8153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2800" b="1" i="1">
                <a:solidFill>
                  <a:srgbClr val="0000FF"/>
                </a:solidFill>
              </a:rPr>
              <a:t>2. Thế nào là </a:t>
            </a:r>
            <a:r>
              <a:rPr lang="en-US" sz="2800" b="1" i="1" u="sng">
                <a:solidFill>
                  <a:srgbClr val="0000FF"/>
                </a:solidFill>
              </a:rPr>
              <a:t>Xây dựng nếp sống văn hóa ở cộng đồng dân cư</a:t>
            </a:r>
            <a:r>
              <a:rPr lang="en-US" sz="2800" b="1" i="1">
                <a:solidFill>
                  <a:srgbClr val="0000FF"/>
                </a:solidFill>
              </a:rPr>
              <a:t>?</a:t>
            </a:r>
          </a:p>
          <a:p>
            <a:pPr eaLnBrk="1" hangingPunct="1">
              <a:spcBef>
                <a:spcPct val="50000"/>
              </a:spcBef>
              <a:buFontTx/>
              <a:buChar char="•"/>
            </a:pPr>
            <a:endParaRPr lang="en-US" sz="2800" b="1" i="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7">
                                            <p:txEl>
                                              <p:pRg st="0" end="0"/>
                                            </p:txEl>
                                          </p:spTgt>
                                        </p:tgtEl>
                                        <p:attrNameLst>
                                          <p:attrName>style.visibility</p:attrName>
                                        </p:attrNameLst>
                                      </p:cBhvr>
                                      <p:to>
                                        <p:strVal val="visible"/>
                                      </p:to>
                                    </p:set>
                                    <p:anim calcmode="lin" valueType="num">
                                      <p:cBhvr additive="base">
                                        <p:cTn id="7" dur="500" fill="hold"/>
                                        <p:tgtEl>
                                          <p:spTgt spid="1157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idx="1"/>
          </p:nvPr>
        </p:nvSpPr>
        <p:spPr>
          <a:xfrm>
            <a:off x="457200" y="304800"/>
            <a:ext cx="8229600" cy="6324600"/>
          </a:xfrm>
        </p:spPr>
        <p:txBody>
          <a:bodyPr rtlCol="0">
            <a:normAutofit lnSpcReduction="10000"/>
          </a:bodyPr>
          <a:lstStyle/>
          <a:p>
            <a:pPr eaLnBrk="1" fontAlgn="auto" hangingPunct="1">
              <a:lnSpc>
                <a:spcPct val="80000"/>
              </a:lnSpc>
              <a:spcAft>
                <a:spcPts val="0"/>
              </a:spcAft>
              <a:buFont typeface="Wingdings 3" charset="2"/>
              <a:buChar char=""/>
              <a:defRPr/>
            </a:pPr>
            <a:r>
              <a:rPr lang="en-US" sz="1600" b="1" dirty="0" err="1" smtClean="0">
                <a:solidFill>
                  <a:schemeClr val="tx1">
                    <a:lumMod val="75000"/>
                    <a:lumOff val="25000"/>
                  </a:schemeClr>
                </a:solidFill>
              </a:rPr>
              <a:t>Điều</a:t>
            </a:r>
            <a:r>
              <a:rPr lang="en-US" sz="1600" b="1" dirty="0" smtClean="0">
                <a:solidFill>
                  <a:schemeClr val="tx1">
                    <a:lumMod val="75000"/>
                    <a:lumOff val="25000"/>
                  </a:schemeClr>
                </a:solidFill>
              </a:rPr>
              <a:t> 17. </a:t>
            </a:r>
            <a:r>
              <a:rPr lang="en-US" sz="1600" b="1" dirty="0" err="1" smtClean="0">
                <a:solidFill>
                  <a:schemeClr val="tx1">
                    <a:lumMod val="75000"/>
                    <a:lumOff val="25000"/>
                  </a:schemeClr>
                </a:solidFill>
              </a:rPr>
              <a:t>Phòng</a:t>
            </a:r>
            <a:r>
              <a:rPr lang="en-US" sz="1600" b="1" dirty="0" smtClean="0">
                <a:solidFill>
                  <a:schemeClr val="tx1">
                    <a:lumMod val="75000"/>
                    <a:lumOff val="25000"/>
                  </a:schemeClr>
                </a:solidFill>
              </a:rPr>
              <a:t>, </a:t>
            </a:r>
            <a:r>
              <a:rPr lang="en-US" sz="1600" b="1" dirty="0" err="1" smtClean="0">
                <a:solidFill>
                  <a:schemeClr val="tx1">
                    <a:lumMod val="75000"/>
                    <a:lumOff val="25000"/>
                  </a:schemeClr>
                </a:solidFill>
              </a:rPr>
              <a:t>chống</a:t>
            </a:r>
            <a:r>
              <a:rPr lang="en-US" sz="1600" b="1" dirty="0" smtClean="0">
                <a:solidFill>
                  <a:schemeClr val="tx1">
                    <a:lumMod val="75000"/>
                    <a:lumOff val="25000"/>
                  </a:schemeClr>
                </a:solidFill>
              </a:rPr>
              <a:t> HIV/AIDS </a:t>
            </a:r>
            <a:r>
              <a:rPr lang="en-US" sz="1600" b="1" dirty="0" err="1" smtClean="0">
                <a:solidFill>
                  <a:schemeClr val="tx1">
                    <a:lumMod val="75000"/>
                    <a:lumOff val="25000"/>
                  </a:schemeClr>
                </a:solidFill>
              </a:rPr>
              <a:t>trong</a:t>
            </a:r>
            <a:r>
              <a:rPr lang="en-US" sz="1600" b="1" dirty="0" smtClean="0">
                <a:solidFill>
                  <a:schemeClr val="tx1">
                    <a:lumMod val="75000"/>
                    <a:lumOff val="25000"/>
                  </a:schemeClr>
                </a:solidFill>
              </a:rPr>
              <a:t> </a:t>
            </a:r>
            <a:r>
              <a:rPr lang="en-US" sz="1600" b="1" dirty="0" err="1" smtClean="0">
                <a:solidFill>
                  <a:schemeClr val="tx1">
                    <a:lumMod val="75000"/>
                    <a:lumOff val="25000"/>
                  </a:schemeClr>
                </a:solidFill>
              </a:rPr>
              <a:t>cộng</a:t>
            </a:r>
            <a:r>
              <a:rPr lang="en-US" sz="1600" b="1" dirty="0" smtClean="0">
                <a:solidFill>
                  <a:schemeClr val="tx1">
                    <a:lumMod val="75000"/>
                    <a:lumOff val="25000"/>
                  </a:schemeClr>
                </a:solidFill>
              </a:rPr>
              <a:t> </a:t>
            </a:r>
            <a:r>
              <a:rPr lang="en-US" sz="1600" b="1" dirty="0" err="1" smtClean="0">
                <a:solidFill>
                  <a:schemeClr val="tx1">
                    <a:lumMod val="75000"/>
                    <a:lumOff val="25000"/>
                  </a:schemeClr>
                </a:solidFill>
              </a:rPr>
              <a:t>đồng</a:t>
            </a:r>
            <a:r>
              <a:rPr lang="en-US" sz="1600" b="1" dirty="0" smtClean="0">
                <a:solidFill>
                  <a:schemeClr val="tx1">
                    <a:lumMod val="75000"/>
                    <a:lumOff val="25000"/>
                  </a:schemeClr>
                </a:solidFill>
              </a:rPr>
              <a:t> </a:t>
            </a:r>
            <a:r>
              <a:rPr lang="en-US" sz="1600" b="1" dirty="0" err="1" smtClean="0">
                <a:solidFill>
                  <a:schemeClr val="tx1">
                    <a:lumMod val="75000"/>
                    <a:lumOff val="25000"/>
                  </a:schemeClr>
                </a:solidFill>
              </a:rPr>
              <a:t>dân</a:t>
            </a:r>
            <a:r>
              <a:rPr lang="en-US" sz="1600" b="1" dirty="0" smtClean="0">
                <a:solidFill>
                  <a:schemeClr val="tx1">
                    <a:lumMod val="75000"/>
                    <a:lumOff val="25000"/>
                  </a:schemeClr>
                </a:solidFill>
              </a:rPr>
              <a:t> </a:t>
            </a:r>
            <a:r>
              <a:rPr lang="en-US" sz="1600" b="1" dirty="0" err="1" smtClean="0">
                <a:solidFill>
                  <a:schemeClr val="tx1">
                    <a:lumMod val="75000"/>
                    <a:lumOff val="25000"/>
                  </a:schemeClr>
                </a:solidFill>
              </a:rPr>
              <a:t>cư</a:t>
            </a:r>
            <a:endParaRPr lang="en-US" sz="1600" dirty="0" smtClean="0">
              <a:solidFill>
                <a:schemeClr val="tx1">
                  <a:lumMod val="75000"/>
                  <a:lumOff val="25000"/>
                </a:schemeClr>
              </a:solidFill>
            </a:endParaRP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1. </a:t>
            </a:r>
            <a:r>
              <a:rPr lang="en-US" sz="1600" dirty="0" err="1" smtClean="0">
                <a:solidFill>
                  <a:schemeClr val="tx1">
                    <a:lumMod val="75000"/>
                    <a:lumOff val="25000"/>
                  </a:schemeClr>
                </a:solidFill>
              </a:rPr>
              <a:t>Uỷ</a:t>
            </a:r>
            <a:r>
              <a:rPr lang="en-US" sz="1600" dirty="0" smtClean="0">
                <a:solidFill>
                  <a:schemeClr val="tx1">
                    <a:lumMod val="75000"/>
                    <a:lumOff val="25000"/>
                  </a:schemeClr>
                </a:solidFill>
              </a:rPr>
              <a:t> ban </a:t>
            </a:r>
            <a:r>
              <a:rPr lang="en-US" sz="1600" dirty="0" err="1" smtClean="0">
                <a:solidFill>
                  <a:schemeClr val="tx1">
                    <a:lumMod val="75000"/>
                    <a:lumOff val="25000"/>
                  </a:schemeClr>
                </a:solidFill>
              </a:rPr>
              <a:t>nhân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xã</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phường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thị</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trấn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có</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các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trách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nhiệm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sau</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đây</a:t>
            </a:r>
            <a:r>
              <a:rPr lang="en-US" sz="1600" dirty="0" smtClean="0">
                <a:solidFill>
                  <a:schemeClr val="tx1">
                    <a:lumMod val="75000"/>
                    <a:lumOff val="25000"/>
                  </a:schemeClr>
                </a:solidFill>
              </a:rPr>
              <a:t>:</a:t>
            </a: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a) </a:t>
            </a:r>
            <a:r>
              <a:rPr lang="en-US" sz="1600" dirty="0" err="1" smtClean="0">
                <a:solidFill>
                  <a:schemeClr val="tx1">
                    <a:lumMod val="75000"/>
                    <a:lumOff val="25000"/>
                  </a:schemeClr>
                </a:solidFill>
              </a:rPr>
              <a:t>Tổ</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chức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các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hoạt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phòng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chống</a:t>
            </a:r>
            <a:r>
              <a:rPr lang="en-US" sz="1600" dirty="0" smtClean="0">
                <a:solidFill>
                  <a:schemeClr val="tx1">
                    <a:lumMod val="75000"/>
                    <a:lumOff val="25000"/>
                  </a:schemeClr>
                </a:solidFill>
              </a:rPr>
              <a:t> HIV/AIDS </a:t>
            </a:r>
            <a:r>
              <a:rPr lang="en-US" sz="1600" dirty="0" err="1" smtClean="0">
                <a:solidFill>
                  <a:schemeClr val="tx1">
                    <a:lumMod val="75000"/>
                    <a:lumOff val="25000"/>
                  </a:schemeClr>
                </a:solidFill>
              </a:rPr>
              <a:t>trong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đồng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cư</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giáo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dục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sự</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thương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yêu</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đùm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bọc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đối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với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người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nhiễm</a:t>
            </a:r>
            <a:r>
              <a:rPr lang="en-US" sz="1600" dirty="0" smtClean="0">
                <a:solidFill>
                  <a:schemeClr val="tx1">
                    <a:lumMod val="75000"/>
                    <a:lumOff val="25000"/>
                  </a:schemeClr>
                </a:solidFill>
              </a:rPr>
              <a:t> HIV, </a:t>
            </a:r>
            <a:r>
              <a:rPr lang="en-US" sz="1600" dirty="0" err="1" smtClean="0">
                <a:solidFill>
                  <a:schemeClr val="tx1">
                    <a:lumMod val="75000"/>
                    <a:lumOff val="25000"/>
                  </a:schemeClr>
                </a:solidFill>
              </a:rPr>
              <a:t>phát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huy</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truyền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thống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tốt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đẹp</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của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đình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họ</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tộc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quê</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hương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bản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sắc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văn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hoá</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tộc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của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người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Việt</a:t>
            </a:r>
            <a:r>
              <a:rPr lang="en-US" sz="1600" dirty="0" smtClean="0">
                <a:solidFill>
                  <a:schemeClr val="tx1">
                    <a:lumMod val="75000"/>
                    <a:lumOff val="25000"/>
                  </a:schemeClr>
                </a:solidFill>
              </a:rPr>
              <a:t> Nam;</a:t>
            </a: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b) </a:t>
            </a:r>
            <a:r>
              <a:rPr lang="en-US" sz="1600" dirty="0" err="1" smtClean="0">
                <a:solidFill>
                  <a:schemeClr val="tx1">
                    <a:lumMod val="75000"/>
                    <a:lumOff val="25000"/>
                  </a:schemeClr>
                </a:solidFill>
              </a:rPr>
              <a:t>Tổ</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chức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chăm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sóc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hỗ</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trợ</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người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nhiễm</a:t>
            </a:r>
            <a:r>
              <a:rPr lang="en-US" sz="1600" dirty="0" smtClean="0">
                <a:solidFill>
                  <a:schemeClr val="tx1">
                    <a:lumMod val="75000"/>
                    <a:lumOff val="25000"/>
                  </a:schemeClr>
                </a:solidFill>
              </a:rPr>
              <a:t> HIV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đình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họ</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tạo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điều</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kiện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người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nhiễm</a:t>
            </a:r>
            <a:r>
              <a:rPr lang="en-US" sz="1600" dirty="0" smtClean="0">
                <a:solidFill>
                  <a:schemeClr val="tx1">
                    <a:lumMod val="75000"/>
                    <a:lumOff val="25000"/>
                  </a:schemeClr>
                </a:solidFill>
              </a:rPr>
              <a:t> HIV </a:t>
            </a:r>
            <a:r>
              <a:rPr lang="en-US" sz="1600" dirty="0" err="1" smtClean="0">
                <a:solidFill>
                  <a:schemeClr val="tx1">
                    <a:lumMod val="75000"/>
                    <a:lumOff val="25000"/>
                  </a:schemeClr>
                </a:solidFill>
              </a:rPr>
              <a:t>sống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hòa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nhập</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với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đồng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xã</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hội</a:t>
            </a:r>
            <a:r>
              <a:rPr lang="en-US" sz="1600" dirty="0" smtClean="0">
                <a:solidFill>
                  <a:schemeClr val="tx1">
                    <a:lumMod val="75000"/>
                    <a:lumOff val="25000"/>
                  </a:schemeClr>
                </a:solidFill>
              </a:rPr>
              <a:t>;</a:t>
            </a: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c) </a:t>
            </a:r>
            <a:r>
              <a:rPr lang="en-US" sz="1600" dirty="0" err="1" smtClean="0">
                <a:solidFill>
                  <a:schemeClr val="tx1">
                    <a:lumMod val="75000"/>
                    <a:lumOff val="25000"/>
                  </a:schemeClr>
                </a:solidFill>
              </a:rPr>
              <a:t>Phát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huy</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vai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trò</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của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các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tổ</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phố</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cụm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cư</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thôn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làng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bản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làng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ấp</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phum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sóc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ban </a:t>
            </a:r>
            <a:r>
              <a:rPr lang="en-US" sz="1600" dirty="0" err="1" smtClean="0">
                <a:solidFill>
                  <a:schemeClr val="tx1">
                    <a:lumMod val="75000"/>
                    <a:lumOff val="25000"/>
                  </a:schemeClr>
                </a:solidFill>
              </a:rPr>
              <a:t>công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tác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mặt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trận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các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dòng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họ</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trưởng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tộc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các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chức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sắc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tôn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giáo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người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cao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tuổi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người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có</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uy</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tín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trong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đồng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trong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việc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vận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tham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phòng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chống</a:t>
            </a:r>
            <a:r>
              <a:rPr lang="en-US" sz="1600" dirty="0" smtClean="0">
                <a:solidFill>
                  <a:schemeClr val="tx1">
                    <a:lumMod val="75000"/>
                    <a:lumOff val="25000"/>
                  </a:schemeClr>
                </a:solidFill>
              </a:rPr>
              <a:t> HIV/AIDS;</a:t>
            </a: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d) </a:t>
            </a:r>
            <a:r>
              <a:rPr lang="en-US" sz="1600" dirty="0" err="1" smtClean="0">
                <a:solidFill>
                  <a:schemeClr val="tx1">
                    <a:lumMod val="75000"/>
                    <a:lumOff val="25000"/>
                  </a:schemeClr>
                </a:solidFill>
              </a:rPr>
              <a:t>Xây</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dựng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phát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triển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mô</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hình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đình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văn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hóa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tổ</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phố</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cụm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cư</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thôn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làng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ấp</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bản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phum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sóc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gắn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với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việc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phòng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chống</a:t>
            </a:r>
            <a:r>
              <a:rPr lang="en-US" sz="1600" dirty="0" smtClean="0">
                <a:solidFill>
                  <a:schemeClr val="tx1">
                    <a:lumMod val="75000"/>
                    <a:lumOff val="25000"/>
                  </a:schemeClr>
                </a:solidFill>
              </a:rPr>
              <a:t> HIV/AIDS;</a:t>
            </a: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đ) </a:t>
            </a:r>
            <a:r>
              <a:rPr lang="en-US" sz="1600" dirty="0" err="1" smtClean="0">
                <a:solidFill>
                  <a:schemeClr val="tx1">
                    <a:lumMod val="75000"/>
                    <a:lumOff val="25000"/>
                  </a:schemeClr>
                </a:solidFill>
              </a:rPr>
              <a:t>Tuyên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truyền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chống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kỳ</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thị</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biệt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đối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xử</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với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người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nhiễm</a:t>
            </a:r>
            <a:r>
              <a:rPr lang="en-US" sz="1600" dirty="0" smtClean="0">
                <a:solidFill>
                  <a:schemeClr val="tx1">
                    <a:lumMod val="75000"/>
                    <a:lumOff val="25000"/>
                  </a:schemeClr>
                </a:solidFill>
              </a:rPr>
              <a:t> HIV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thành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viên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đình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họ</a:t>
            </a:r>
            <a:r>
              <a:rPr lang="en-US" sz="1600" dirty="0" smtClean="0">
                <a:solidFill>
                  <a:schemeClr val="tx1">
                    <a:lumMod val="75000"/>
                    <a:lumOff val="25000"/>
                  </a:schemeClr>
                </a:solidFill>
              </a:rPr>
              <a:t>.</a:t>
            </a: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2. </a:t>
            </a:r>
            <a:r>
              <a:rPr lang="en-US" sz="1600" dirty="0" err="1" smtClean="0">
                <a:solidFill>
                  <a:schemeClr val="tx1">
                    <a:lumMod val="75000"/>
                    <a:lumOff val="25000"/>
                  </a:schemeClr>
                </a:solidFill>
              </a:rPr>
              <a:t>Tổ</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phố</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cụm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cư</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thôn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làng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ấp</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bản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phum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sóc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có</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các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trách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nhiệm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sau</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đây</a:t>
            </a:r>
            <a:r>
              <a:rPr lang="en-US" sz="1600" dirty="0" smtClean="0">
                <a:solidFill>
                  <a:schemeClr val="tx1">
                    <a:lumMod val="75000"/>
                    <a:lumOff val="25000"/>
                  </a:schemeClr>
                </a:solidFill>
              </a:rPr>
              <a:t>:</a:t>
            </a: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a) </a:t>
            </a:r>
            <a:r>
              <a:rPr lang="en-US" sz="1600" dirty="0" err="1" smtClean="0">
                <a:solidFill>
                  <a:schemeClr val="tx1">
                    <a:lumMod val="75000"/>
                    <a:lumOff val="25000"/>
                  </a:schemeClr>
                </a:solidFill>
              </a:rPr>
              <a:t>Tuyên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truyền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vận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giáo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dục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các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đình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trên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địa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bàn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tham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thực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hiện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các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quy</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định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về</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phòng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chống</a:t>
            </a:r>
            <a:r>
              <a:rPr lang="en-US" sz="1600" dirty="0" smtClean="0">
                <a:solidFill>
                  <a:schemeClr val="tx1">
                    <a:lumMod val="75000"/>
                    <a:lumOff val="25000"/>
                  </a:schemeClr>
                </a:solidFill>
              </a:rPr>
              <a:t> HIV/AIDS; </a:t>
            </a: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b) </a:t>
            </a:r>
            <a:r>
              <a:rPr lang="en-US" sz="1600" dirty="0" err="1" smtClean="0">
                <a:solidFill>
                  <a:schemeClr val="tx1">
                    <a:lumMod val="75000"/>
                    <a:lumOff val="25000"/>
                  </a:schemeClr>
                </a:solidFill>
              </a:rPr>
              <a:t>Lồng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ghép</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hoạt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phòng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chống</a:t>
            </a:r>
            <a:r>
              <a:rPr lang="en-US" sz="1600" dirty="0" smtClean="0">
                <a:solidFill>
                  <a:schemeClr val="tx1">
                    <a:lumMod val="75000"/>
                    <a:lumOff val="25000"/>
                  </a:schemeClr>
                </a:solidFill>
              </a:rPr>
              <a:t> HIV/AIDS </a:t>
            </a:r>
            <a:r>
              <a:rPr lang="en-US" sz="1600" dirty="0" err="1" smtClean="0">
                <a:solidFill>
                  <a:schemeClr val="tx1">
                    <a:lumMod val="75000"/>
                    <a:lumOff val="25000"/>
                  </a:schemeClr>
                </a:solidFill>
              </a:rPr>
              <a:t>vào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phong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trào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quần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chúng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hoạt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thể</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thao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văn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hoá</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văn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nghệ</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tại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đồng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các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hoạt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xã</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hội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khác</a:t>
            </a:r>
            <a:r>
              <a:rPr lang="en-US" sz="1600" dirty="0" smtClean="0">
                <a:solidFill>
                  <a:schemeClr val="tx1">
                    <a:lumMod val="75000"/>
                    <a:lumOff val="25000"/>
                  </a:schemeClr>
                </a:solidFill>
              </a:rPr>
              <a:t>;</a:t>
            </a: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c) </a:t>
            </a:r>
            <a:r>
              <a:rPr lang="en-US" sz="1600" dirty="0" err="1" smtClean="0">
                <a:solidFill>
                  <a:schemeClr val="tx1">
                    <a:lumMod val="75000"/>
                    <a:lumOff val="25000"/>
                  </a:schemeClr>
                </a:solidFill>
              </a:rPr>
              <a:t>Đấu</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tranh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chống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kỳ</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thị</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phân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biệt</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đối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xử</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với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người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nhiễm</a:t>
            </a:r>
            <a:r>
              <a:rPr lang="en-US" sz="1600" dirty="0" smtClean="0">
                <a:solidFill>
                  <a:schemeClr val="tx1">
                    <a:lumMod val="75000"/>
                    <a:lumOff val="25000"/>
                  </a:schemeClr>
                </a:solidFill>
              </a:rPr>
              <a:t> HIV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thành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viên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đình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họ</a:t>
            </a:r>
            <a:r>
              <a:rPr lang="en-US" sz="1600" dirty="0" smtClean="0">
                <a:solidFill>
                  <a:schemeClr val="tx1">
                    <a:lumMod val="75000"/>
                    <a:lumOff val="25000"/>
                  </a:schemeClr>
                </a:solidFill>
              </a:rPr>
              <a:t>.</a:t>
            </a:r>
          </a:p>
          <a:p>
            <a:pPr algn="just" eaLnBrk="1" fontAlgn="auto" hangingPunct="1">
              <a:lnSpc>
                <a:spcPct val="80000"/>
              </a:lnSpc>
              <a:spcAft>
                <a:spcPts val="0"/>
              </a:spcAft>
              <a:buFont typeface="Wingdings 3" charset="2"/>
              <a:buChar char=""/>
              <a:defRPr/>
            </a:pPr>
            <a:r>
              <a:rPr lang="en-US" sz="1600" dirty="0" smtClean="0">
                <a:solidFill>
                  <a:schemeClr val="tx1">
                    <a:lumMod val="75000"/>
                    <a:lumOff val="25000"/>
                  </a:schemeClr>
                </a:solidFill>
              </a:rPr>
              <a:t>3. </a:t>
            </a:r>
            <a:r>
              <a:rPr lang="en-US" sz="1600" dirty="0" err="1" smtClean="0">
                <a:solidFill>
                  <a:schemeClr val="tx1">
                    <a:lumMod val="75000"/>
                    <a:lumOff val="25000"/>
                  </a:schemeClr>
                </a:solidFill>
              </a:rPr>
              <a:t>Nhà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nước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khuyến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khích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dòng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họ</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hàng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xóm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bạn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của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người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nhiễm</a:t>
            </a:r>
            <a:r>
              <a:rPr lang="en-US" sz="1600" dirty="0" smtClean="0">
                <a:solidFill>
                  <a:schemeClr val="tx1">
                    <a:lumMod val="75000"/>
                    <a:lumOff val="25000"/>
                  </a:schemeClr>
                </a:solidFill>
              </a:rPr>
              <a:t> HIV </a:t>
            </a:r>
            <a:r>
              <a:rPr lang="en-US" sz="1600" dirty="0" err="1" smtClean="0">
                <a:solidFill>
                  <a:schemeClr val="tx1">
                    <a:lumMod val="75000"/>
                    <a:lumOff val="25000"/>
                  </a:schemeClr>
                </a:solidFill>
              </a:rPr>
              <a:t>động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viên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về</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tinh</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thần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chăm</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sóc</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giúp</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đỡ</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tạo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điều</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kiện</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cho</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người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nhiễm</a:t>
            </a:r>
            <a:r>
              <a:rPr lang="en-US" sz="1600" dirty="0" smtClean="0">
                <a:solidFill>
                  <a:schemeClr val="tx1">
                    <a:lumMod val="75000"/>
                    <a:lumOff val="25000"/>
                  </a:schemeClr>
                </a:solidFill>
              </a:rPr>
              <a:t> HIV </a:t>
            </a:r>
            <a:r>
              <a:rPr lang="en-US" sz="1600" dirty="0" err="1" smtClean="0">
                <a:solidFill>
                  <a:schemeClr val="tx1">
                    <a:lumMod val="75000"/>
                    <a:lumOff val="25000"/>
                  </a:schemeClr>
                </a:solidFill>
              </a:rPr>
              <a:t>sống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hòa</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nhập</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với</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cộng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đồng</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và</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xã</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hội</a:t>
            </a:r>
            <a:r>
              <a:rPr lang="en-US" sz="1600" dirty="0" smtClean="0">
                <a:solidFill>
                  <a:schemeClr val="tx1">
                    <a:lumMod val="75000"/>
                    <a:lumOff val="25000"/>
                  </a:schemeClr>
                </a:solidFill>
              </a:rPr>
              <a:t>.</a:t>
            </a:r>
          </a:p>
        </p:txBody>
      </p:sp>
      <p:sp>
        <p:nvSpPr>
          <p:cNvPr id="111621" name="Rectangle 5"/>
          <p:cNvSpPr>
            <a:spLocks noChangeArrowheads="1"/>
          </p:cNvSpPr>
          <p:nvPr/>
        </p:nvSpPr>
        <p:spPr bwMode="auto">
          <a:xfrm>
            <a:off x="609600" y="1951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 calcmode="lin" valueType="num">
                                      <p:cBhvr additive="base">
                                        <p:cTn id="7" dur="500" fill="hold"/>
                                        <p:tgtEl>
                                          <p:spTgt spid="1116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620">
                                            <p:txEl>
                                              <p:pRg st="1" end="1"/>
                                            </p:txEl>
                                          </p:spTgt>
                                        </p:tgtEl>
                                        <p:attrNameLst>
                                          <p:attrName>style.visibility</p:attrName>
                                        </p:attrNameLst>
                                      </p:cBhvr>
                                      <p:to>
                                        <p:strVal val="visible"/>
                                      </p:to>
                                    </p:set>
                                    <p:anim calcmode="lin" valueType="num">
                                      <p:cBhvr additive="base">
                                        <p:cTn id="13" dur="500" fill="hold"/>
                                        <p:tgtEl>
                                          <p:spTgt spid="1116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1620">
                                            <p:txEl>
                                              <p:pRg st="2" end="2"/>
                                            </p:txEl>
                                          </p:spTgt>
                                        </p:tgtEl>
                                        <p:attrNameLst>
                                          <p:attrName>style.visibility</p:attrName>
                                        </p:attrNameLst>
                                      </p:cBhvr>
                                      <p:to>
                                        <p:strVal val="visible"/>
                                      </p:to>
                                    </p:set>
                                    <p:anim calcmode="lin" valueType="num">
                                      <p:cBhvr additive="base">
                                        <p:cTn id="19" dur="500" fill="hold"/>
                                        <p:tgtEl>
                                          <p:spTgt spid="1116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1620">
                                            <p:txEl>
                                              <p:pRg st="3" end="3"/>
                                            </p:txEl>
                                          </p:spTgt>
                                        </p:tgtEl>
                                        <p:attrNameLst>
                                          <p:attrName>style.visibility</p:attrName>
                                        </p:attrNameLst>
                                      </p:cBhvr>
                                      <p:to>
                                        <p:strVal val="visible"/>
                                      </p:to>
                                    </p:set>
                                    <p:anim calcmode="lin" valueType="num">
                                      <p:cBhvr additive="base">
                                        <p:cTn id="25" dur="500" fill="hold"/>
                                        <p:tgtEl>
                                          <p:spTgt spid="1116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1620">
                                            <p:txEl>
                                              <p:pRg st="4" end="4"/>
                                            </p:txEl>
                                          </p:spTgt>
                                        </p:tgtEl>
                                        <p:attrNameLst>
                                          <p:attrName>style.visibility</p:attrName>
                                        </p:attrNameLst>
                                      </p:cBhvr>
                                      <p:to>
                                        <p:strVal val="visible"/>
                                      </p:to>
                                    </p:set>
                                    <p:anim calcmode="lin" valueType="num">
                                      <p:cBhvr additive="base">
                                        <p:cTn id="31" dur="500" fill="hold"/>
                                        <p:tgtEl>
                                          <p:spTgt spid="1116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6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1620">
                                            <p:txEl>
                                              <p:pRg st="5" end="5"/>
                                            </p:txEl>
                                          </p:spTgt>
                                        </p:tgtEl>
                                        <p:attrNameLst>
                                          <p:attrName>style.visibility</p:attrName>
                                        </p:attrNameLst>
                                      </p:cBhvr>
                                      <p:to>
                                        <p:strVal val="visible"/>
                                      </p:to>
                                    </p:set>
                                    <p:anim calcmode="lin" valueType="num">
                                      <p:cBhvr additive="base">
                                        <p:cTn id="37" dur="500" fill="hold"/>
                                        <p:tgtEl>
                                          <p:spTgt spid="1116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6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1620">
                                            <p:txEl>
                                              <p:pRg st="6" end="6"/>
                                            </p:txEl>
                                          </p:spTgt>
                                        </p:tgtEl>
                                        <p:attrNameLst>
                                          <p:attrName>style.visibility</p:attrName>
                                        </p:attrNameLst>
                                      </p:cBhvr>
                                      <p:to>
                                        <p:strVal val="visible"/>
                                      </p:to>
                                    </p:set>
                                    <p:anim calcmode="lin" valueType="num">
                                      <p:cBhvr additive="base">
                                        <p:cTn id="43" dur="500" fill="hold"/>
                                        <p:tgtEl>
                                          <p:spTgt spid="1116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16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1620">
                                            <p:txEl>
                                              <p:pRg st="7" end="7"/>
                                            </p:txEl>
                                          </p:spTgt>
                                        </p:tgtEl>
                                        <p:attrNameLst>
                                          <p:attrName>style.visibility</p:attrName>
                                        </p:attrNameLst>
                                      </p:cBhvr>
                                      <p:to>
                                        <p:strVal val="visible"/>
                                      </p:to>
                                    </p:set>
                                    <p:anim calcmode="lin" valueType="num">
                                      <p:cBhvr additive="base">
                                        <p:cTn id="49" dur="500" fill="hold"/>
                                        <p:tgtEl>
                                          <p:spTgt spid="1116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16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1620">
                                            <p:txEl>
                                              <p:pRg st="8" end="8"/>
                                            </p:txEl>
                                          </p:spTgt>
                                        </p:tgtEl>
                                        <p:attrNameLst>
                                          <p:attrName>style.visibility</p:attrName>
                                        </p:attrNameLst>
                                      </p:cBhvr>
                                      <p:to>
                                        <p:strVal val="visible"/>
                                      </p:to>
                                    </p:set>
                                    <p:anim calcmode="lin" valueType="num">
                                      <p:cBhvr additive="base">
                                        <p:cTn id="55" dur="500" fill="hold"/>
                                        <p:tgtEl>
                                          <p:spTgt spid="11162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16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11620">
                                            <p:txEl>
                                              <p:pRg st="9" end="9"/>
                                            </p:txEl>
                                          </p:spTgt>
                                        </p:tgtEl>
                                        <p:attrNameLst>
                                          <p:attrName>style.visibility</p:attrName>
                                        </p:attrNameLst>
                                      </p:cBhvr>
                                      <p:to>
                                        <p:strVal val="visible"/>
                                      </p:to>
                                    </p:set>
                                    <p:anim calcmode="lin" valueType="num">
                                      <p:cBhvr additive="base">
                                        <p:cTn id="61" dur="500" fill="hold"/>
                                        <p:tgtEl>
                                          <p:spTgt spid="11162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16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11620">
                                            <p:txEl>
                                              <p:pRg st="10" end="10"/>
                                            </p:txEl>
                                          </p:spTgt>
                                        </p:tgtEl>
                                        <p:attrNameLst>
                                          <p:attrName>style.visibility</p:attrName>
                                        </p:attrNameLst>
                                      </p:cBhvr>
                                      <p:to>
                                        <p:strVal val="visible"/>
                                      </p:to>
                                    </p:set>
                                    <p:anim calcmode="lin" valueType="num">
                                      <p:cBhvr additive="base">
                                        <p:cTn id="67" dur="500" fill="hold"/>
                                        <p:tgtEl>
                                          <p:spTgt spid="111620">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16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11620">
                                            <p:txEl>
                                              <p:pRg st="11" end="11"/>
                                            </p:txEl>
                                          </p:spTgt>
                                        </p:tgtEl>
                                        <p:attrNameLst>
                                          <p:attrName>style.visibility</p:attrName>
                                        </p:attrNameLst>
                                      </p:cBhvr>
                                      <p:to>
                                        <p:strVal val="visible"/>
                                      </p:to>
                                    </p:set>
                                    <p:anim calcmode="lin" valueType="num">
                                      <p:cBhvr additive="base">
                                        <p:cTn id="73" dur="500" fill="hold"/>
                                        <p:tgtEl>
                                          <p:spTgt spid="111620">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162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nodePh="1">
                                  <p:stCondLst>
                                    <p:cond delay="0"/>
                                  </p:stCondLst>
                                  <p:endCondLst>
                                    <p:cond evt="begin" delay="0">
                                      <p:tn val="77"/>
                                    </p:cond>
                                  </p:endCondLst>
                                  <p:childTnLst>
                                    <p:set>
                                      <p:cBhvr>
                                        <p:cTn id="78" dur="1" fill="hold">
                                          <p:stCondLst>
                                            <p:cond delay="0"/>
                                          </p:stCondLst>
                                        </p:cTn>
                                        <p:tgtEl>
                                          <p:spTgt spid="111621">
                                            <p:txEl>
                                              <p:pRg st="0" end="0"/>
                                            </p:txEl>
                                          </p:spTgt>
                                        </p:tgtEl>
                                        <p:attrNameLst>
                                          <p:attrName>style.visibility</p:attrName>
                                        </p:attrNameLst>
                                      </p:cBhvr>
                                      <p:to>
                                        <p:strVal val="visible"/>
                                      </p:to>
                                    </p:set>
                                    <p:anim calcmode="lin" valueType="num">
                                      <p:cBhvr additive="base">
                                        <p:cTn id="79" dur="500" fill="hold"/>
                                        <p:tgtEl>
                                          <p:spTgt spid="111621">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16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idx="1"/>
          </p:nvPr>
        </p:nvSpPr>
        <p:spPr>
          <a:xfrm>
            <a:off x="457200" y="304800"/>
            <a:ext cx="8229600" cy="6324600"/>
          </a:xfrm>
        </p:spPr>
        <p:txBody>
          <a:bodyPr rtlCol="0">
            <a:normAutofit fontScale="92500" lnSpcReduction="10000"/>
          </a:bodyPr>
          <a:lstStyle/>
          <a:p>
            <a:pPr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a:t>
            </a:r>
            <a:r>
              <a:rPr lang="en-US" sz="1600" b="1" smtClean="0">
                <a:solidFill>
                  <a:schemeClr val="tx1">
                    <a:lumMod val="75000"/>
                    <a:lumOff val="25000"/>
                  </a:schemeClr>
                </a:solidFill>
              </a:rPr>
              <a:t>Điều 13</a:t>
            </a:r>
            <a:endParaRPr lang="en-US" sz="1600" smtClean="0">
              <a:solidFill>
                <a:schemeClr val="tx1">
                  <a:lumMod val="75000"/>
                  <a:lumOff val="25000"/>
                </a:schemeClr>
              </a:solidFill>
            </a:endParaRPr>
          </a:p>
          <a:p>
            <a:pPr algn="just"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1. Cơ quan chuyên trách phòng, chống tội phạm về ma tuý thuộc Công an nhân dân được tiến hành một số hoạt động sau đây:</a:t>
            </a:r>
          </a:p>
          <a:p>
            <a:pPr algn="just"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a) Chủ trì, phối hợp với các cơ quan hữu quan thực hiện các hoạt động ngăn chặn, đấu tranh phòng, chống tội phạm về ma tuý;</a:t>
            </a:r>
          </a:p>
          <a:p>
            <a:pPr algn="just"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b) Áp dụng các biện pháp nghiệp vụ trinh sát cần thiết để phát hiện tội phạm về ma tuý;</a:t>
            </a:r>
          </a:p>
          <a:p>
            <a:pPr algn="just"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c) Trưng cầu giám định mẫu vật, mẫu phẩm sinh học cần thiết để phát hiện tội phạm về ma tuý;</a:t>
            </a:r>
          </a:p>
          <a:p>
            <a:pPr algn="just"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d) Yêu cầu cá nhân, gia đình, cơ quan, tổ chức có liên quan cung cấp thông tin, tài liệu, tình hình tài chính và tài khoản tại ngân hàng khi có căn cứ cho rằng có hành vi quy định tại các khoản 1, 2, 3, 4, 5 và 8 Điều 3 của Luật này;</a:t>
            </a:r>
          </a:p>
          <a:p>
            <a:pPr algn="just"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đ) Yêu cầu cơ quan bưu điện mở bưu kiện, bưu phẩm để kiểm tra khi có căn cứ cho rằng trong bưu kiện, bưu phẩm đó có chất ma tuý, tiền chất, thuốc gây nghiện, thuốc hướng thần;</a:t>
            </a:r>
          </a:p>
          <a:p>
            <a:pPr algn="just"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e) Áp dụng các biện pháp cần thiết để bảo vệ người tố giác, người làm chứng và người bị hại trong các vụ án về ma tuý.</a:t>
            </a:r>
          </a:p>
          <a:p>
            <a:pPr algn="just"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2. Cá nhân, gia đình, cơ quan, tổ chức có trách nhiệm thực hiện quy định tại điểm d và điểm đ khoản 1 Điều này theo yêu cầu của cơ quan chuyên trách phòng, chống tội phạm về ma túy.</a:t>
            </a:r>
          </a:p>
          <a:p>
            <a:pPr algn="just"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3. Cơ quan chuyên trách phòng, chống tội phạm về ma túy thuộc Bộ đội biên phòng, lực lượng Cảnh sát biển, cơ quan Hải quan trong phạm vi nhiệm vụ, quyền hạn của mình có trách nhiệm chủ trì, phối hợp với cơ quan công an, các cơ quan hữu quan khác thực hiện và áp dụng các biện pháp cần thiết theo quy định của pháp luật để phòng ngừa, ngăn chặn và xử lý các hành vi mua bán, vận chuyển trái phép chất ma túy, tiền chất, thuốc gây nghiện, thuốc hướng thần tại khu vực hoặc địa bàn quản lý, kiểm soát.</a:t>
            </a:r>
          </a:p>
          <a:p>
            <a:pPr algn="just" eaLnBrk="1" fontAlgn="auto" hangingPunct="1">
              <a:lnSpc>
                <a:spcPct val="80000"/>
              </a:lnSpc>
              <a:spcAft>
                <a:spcPts val="0"/>
              </a:spcAft>
              <a:buFont typeface="Wingdings 3" charset="2"/>
              <a:buChar char=""/>
              <a:defRPr/>
            </a:pPr>
            <a:r>
              <a:rPr lang="en-US" sz="1600" smtClean="0">
                <a:solidFill>
                  <a:schemeClr val="tx1">
                    <a:lumMod val="75000"/>
                    <a:lumOff val="25000"/>
                  </a:schemeClr>
                </a:solidFill>
              </a:rPr>
              <a:t>4. Chính phủ quy định cụ thể về điều kiện, thủ tục, thẩm quyền và trách nhiệm của cơ quan chuyên trách phòng, chống tội phạm về ma tuý trong việc thực hiện, phối hợp thực hiện các hoạt động quy định tại khoản 1 và khoản 3 Điều này.” </a:t>
            </a:r>
          </a:p>
        </p:txBody>
      </p:sp>
      <p:sp>
        <p:nvSpPr>
          <p:cNvPr id="120835" name="Rectangle 3"/>
          <p:cNvSpPr>
            <a:spLocks noChangeArrowheads="1"/>
          </p:cNvSpPr>
          <p:nvPr/>
        </p:nvSpPr>
        <p:spPr bwMode="auto">
          <a:xfrm>
            <a:off x="609600" y="1951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additive="base">
                                        <p:cTn id="7" dur="500" fill="hold"/>
                                        <p:tgtEl>
                                          <p:spTgt spid="12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834">
                                            <p:txEl>
                                              <p:pRg st="1" end="1"/>
                                            </p:txEl>
                                          </p:spTgt>
                                        </p:tgtEl>
                                        <p:attrNameLst>
                                          <p:attrName>style.visibility</p:attrName>
                                        </p:attrNameLst>
                                      </p:cBhvr>
                                      <p:to>
                                        <p:strVal val="visible"/>
                                      </p:to>
                                    </p:set>
                                    <p:anim calcmode="lin" valueType="num">
                                      <p:cBhvr additive="base">
                                        <p:cTn id="13" dur="500" fill="hold"/>
                                        <p:tgtEl>
                                          <p:spTgt spid="12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834">
                                            <p:txEl>
                                              <p:pRg st="2" end="2"/>
                                            </p:txEl>
                                          </p:spTgt>
                                        </p:tgtEl>
                                        <p:attrNameLst>
                                          <p:attrName>style.visibility</p:attrName>
                                        </p:attrNameLst>
                                      </p:cBhvr>
                                      <p:to>
                                        <p:strVal val="visible"/>
                                      </p:to>
                                    </p:set>
                                    <p:anim calcmode="lin" valueType="num">
                                      <p:cBhvr additive="base">
                                        <p:cTn id="19" dur="500" fill="hold"/>
                                        <p:tgtEl>
                                          <p:spTgt spid="1208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8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834">
                                            <p:txEl>
                                              <p:pRg st="3" end="3"/>
                                            </p:txEl>
                                          </p:spTgt>
                                        </p:tgtEl>
                                        <p:attrNameLst>
                                          <p:attrName>style.visibility</p:attrName>
                                        </p:attrNameLst>
                                      </p:cBhvr>
                                      <p:to>
                                        <p:strVal val="visible"/>
                                      </p:to>
                                    </p:set>
                                    <p:anim calcmode="lin" valueType="num">
                                      <p:cBhvr additive="base">
                                        <p:cTn id="25" dur="500" fill="hold"/>
                                        <p:tgtEl>
                                          <p:spTgt spid="1208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8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0834">
                                            <p:txEl>
                                              <p:pRg st="4" end="4"/>
                                            </p:txEl>
                                          </p:spTgt>
                                        </p:tgtEl>
                                        <p:attrNameLst>
                                          <p:attrName>style.visibility</p:attrName>
                                        </p:attrNameLst>
                                      </p:cBhvr>
                                      <p:to>
                                        <p:strVal val="visible"/>
                                      </p:to>
                                    </p:set>
                                    <p:anim calcmode="lin" valueType="num">
                                      <p:cBhvr additive="base">
                                        <p:cTn id="31" dur="500" fill="hold"/>
                                        <p:tgtEl>
                                          <p:spTgt spid="1208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8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0834">
                                            <p:txEl>
                                              <p:pRg st="5" end="5"/>
                                            </p:txEl>
                                          </p:spTgt>
                                        </p:tgtEl>
                                        <p:attrNameLst>
                                          <p:attrName>style.visibility</p:attrName>
                                        </p:attrNameLst>
                                      </p:cBhvr>
                                      <p:to>
                                        <p:strVal val="visible"/>
                                      </p:to>
                                    </p:set>
                                    <p:anim calcmode="lin" valueType="num">
                                      <p:cBhvr additive="base">
                                        <p:cTn id="37" dur="500" fill="hold"/>
                                        <p:tgtEl>
                                          <p:spTgt spid="1208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8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0834">
                                            <p:txEl>
                                              <p:pRg st="6" end="6"/>
                                            </p:txEl>
                                          </p:spTgt>
                                        </p:tgtEl>
                                        <p:attrNameLst>
                                          <p:attrName>style.visibility</p:attrName>
                                        </p:attrNameLst>
                                      </p:cBhvr>
                                      <p:to>
                                        <p:strVal val="visible"/>
                                      </p:to>
                                    </p:set>
                                    <p:anim calcmode="lin" valueType="num">
                                      <p:cBhvr additive="base">
                                        <p:cTn id="43" dur="500" fill="hold"/>
                                        <p:tgtEl>
                                          <p:spTgt spid="12083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083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0834">
                                            <p:txEl>
                                              <p:pRg st="7" end="7"/>
                                            </p:txEl>
                                          </p:spTgt>
                                        </p:tgtEl>
                                        <p:attrNameLst>
                                          <p:attrName>style.visibility</p:attrName>
                                        </p:attrNameLst>
                                      </p:cBhvr>
                                      <p:to>
                                        <p:strVal val="visible"/>
                                      </p:to>
                                    </p:set>
                                    <p:anim calcmode="lin" valueType="num">
                                      <p:cBhvr additive="base">
                                        <p:cTn id="49" dur="500" fill="hold"/>
                                        <p:tgtEl>
                                          <p:spTgt spid="12083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083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0834">
                                            <p:txEl>
                                              <p:pRg st="8" end="8"/>
                                            </p:txEl>
                                          </p:spTgt>
                                        </p:tgtEl>
                                        <p:attrNameLst>
                                          <p:attrName>style.visibility</p:attrName>
                                        </p:attrNameLst>
                                      </p:cBhvr>
                                      <p:to>
                                        <p:strVal val="visible"/>
                                      </p:to>
                                    </p:set>
                                    <p:anim calcmode="lin" valueType="num">
                                      <p:cBhvr additive="base">
                                        <p:cTn id="55" dur="500" fill="hold"/>
                                        <p:tgtEl>
                                          <p:spTgt spid="12083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083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0834">
                                            <p:txEl>
                                              <p:pRg st="9" end="9"/>
                                            </p:txEl>
                                          </p:spTgt>
                                        </p:tgtEl>
                                        <p:attrNameLst>
                                          <p:attrName>style.visibility</p:attrName>
                                        </p:attrNameLst>
                                      </p:cBhvr>
                                      <p:to>
                                        <p:strVal val="visible"/>
                                      </p:to>
                                    </p:set>
                                    <p:anim calcmode="lin" valueType="num">
                                      <p:cBhvr additive="base">
                                        <p:cTn id="61" dur="500" fill="hold"/>
                                        <p:tgtEl>
                                          <p:spTgt spid="12083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083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20834">
                                            <p:txEl>
                                              <p:pRg st="10" end="10"/>
                                            </p:txEl>
                                          </p:spTgt>
                                        </p:tgtEl>
                                        <p:attrNameLst>
                                          <p:attrName>style.visibility</p:attrName>
                                        </p:attrNameLst>
                                      </p:cBhvr>
                                      <p:to>
                                        <p:strVal val="visible"/>
                                      </p:to>
                                    </p:set>
                                    <p:anim calcmode="lin" valueType="num">
                                      <p:cBhvr additive="base">
                                        <p:cTn id="67" dur="500" fill="hold"/>
                                        <p:tgtEl>
                                          <p:spTgt spid="12083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083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nodePh="1">
                                  <p:stCondLst>
                                    <p:cond delay="0"/>
                                  </p:stCondLst>
                                  <p:endCondLst>
                                    <p:cond evt="begin" delay="0">
                                      <p:tn val="71"/>
                                    </p:cond>
                                  </p:endCondLst>
                                  <p:childTnLst>
                                    <p:set>
                                      <p:cBhvr>
                                        <p:cTn id="72" dur="1" fill="hold">
                                          <p:stCondLst>
                                            <p:cond delay="0"/>
                                          </p:stCondLst>
                                        </p:cTn>
                                        <p:tgtEl>
                                          <p:spTgt spid="120835">
                                            <p:txEl>
                                              <p:pRg st="0" end="0"/>
                                            </p:txEl>
                                          </p:spTgt>
                                        </p:tgtEl>
                                        <p:attrNameLst>
                                          <p:attrName>style.visibility</p:attrName>
                                        </p:attrNameLst>
                                      </p:cBhvr>
                                      <p:to>
                                        <p:strVal val="visible"/>
                                      </p:to>
                                    </p:set>
                                    <p:anim calcmode="lin" valueType="num">
                                      <p:cBhvr additive="base">
                                        <p:cTn id="73" dur="5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08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Re-exposure of Image-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Image-26"/>
          <p:cNvPicPr>
            <a:picLocks noGrp="1" noChangeAspect="1" noChangeArrowheads="1"/>
          </p:cNvPicPr>
          <p:nvPr>
            <p:ph idx="1"/>
          </p:nvPr>
        </p:nvPicPr>
        <p:blipFill>
          <a:blip r:embed="rId3">
            <a:lum contrast="30000"/>
            <a:extLst>
              <a:ext uri="{28A0092B-C50C-407E-A947-70E740481C1C}">
                <a14:useLocalDpi xmlns:a14="http://schemas.microsoft.com/office/drawing/2010/main" val="0"/>
              </a:ext>
            </a:extLst>
          </a:blip>
          <a:srcRect/>
          <a:stretch>
            <a:fillRect/>
          </a:stretch>
        </p:blipFill>
        <p:spPr>
          <a:xfrm>
            <a:off x="1458913" y="2233613"/>
            <a:ext cx="4649787" cy="3735387"/>
          </a:xfrm>
          <a:noFill/>
        </p:spPr>
      </p:pic>
      <p:sp>
        <p:nvSpPr>
          <p:cNvPr id="90118" name="Text Box 6"/>
          <p:cNvSpPr txBox="1">
            <a:spLocks noChangeArrowheads="1"/>
          </p:cNvSpPr>
          <p:nvPr/>
        </p:nvSpPr>
        <p:spPr bwMode="auto">
          <a:xfrm>
            <a:off x="5334000" y="609600"/>
            <a:ext cx="35814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solidFill>
                  <a:srgbClr val="FF0000"/>
                </a:solidFill>
                <a:latin typeface="VNI-Bodon-Poster" pitchFamily="2" charset="0"/>
              </a:rPr>
              <a:t/>
            </a:r>
            <a:br>
              <a:rPr lang="en-US" sz="3600" b="1">
                <a:solidFill>
                  <a:srgbClr val="FF0000"/>
                </a:solidFill>
                <a:latin typeface="VNI-Bodon-Poster" pitchFamily="2" charset="0"/>
              </a:rPr>
            </a:br>
            <a:r>
              <a:rPr lang="en-US" sz="2800" b="1">
                <a:solidFill>
                  <a:srgbClr val="FF0000"/>
                </a:solidFill>
                <a:latin typeface="VNI-Bodon-Poster" pitchFamily="2" charset="0"/>
              </a:rPr>
              <a:t>KEÁ HOAÏCH HOÙA </a:t>
            </a:r>
          </a:p>
          <a:p>
            <a:pPr algn="ctr" eaLnBrk="1" hangingPunct="1">
              <a:spcBef>
                <a:spcPct val="50000"/>
              </a:spcBef>
            </a:pPr>
            <a:r>
              <a:rPr lang="en-US" sz="2800" b="1">
                <a:solidFill>
                  <a:srgbClr val="FF0000"/>
                </a:solidFill>
                <a:latin typeface="VNI-Bodon-Poster" pitchFamily="2" charset="0"/>
              </a:rPr>
              <a:t>GIA ÑÌNH</a:t>
            </a:r>
          </a:p>
        </p:txBody>
      </p:sp>
      <p:sp>
        <p:nvSpPr>
          <p:cNvPr id="33797" name="Rectangle 7"/>
          <p:cNvSpPr>
            <a:spLocks noChangeArrowheads="1"/>
          </p:cNvSpPr>
          <p:nvPr/>
        </p:nvSpPr>
        <p:spPr bwMode="auto">
          <a:xfrm>
            <a:off x="457200" y="3429000"/>
            <a:ext cx="3581400" cy="685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700" b="1"/>
              <a:t>KHÔNG KẾ HOẠCH HOÁ GIA ĐÌNH </a:t>
            </a:r>
          </a:p>
          <a:p>
            <a:pPr algn="ctr" eaLnBrk="1" hangingPunct="1"/>
            <a:endParaRPr lang="en-US" sz="1700" b="1"/>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0118">
                                            <p:txEl>
                                              <p:pRg st="0" end="0"/>
                                            </p:txEl>
                                          </p:spTgt>
                                        </p:tgtEl>
                                        <p:attrNameLst>
                                          <p:attrName>style.visibility</p:attrName>
                                        </p:attrNameLst>
                                      </p:cBhvr>
                                      <p:to>
                                        <p:strVal val="visible"/>
                                      </p:to>
                                    </p:set>
                                    <p:anim calcmode="lin" valueType="num">
                                      <p:cBhvr>
                                        <p:cTn id="7" dur="500" fill="hold"/>
                                        <p:tgtEl>
                                          <p:spTgt spid="901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011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011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90118">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90118">
                                            <p:txEl>
                                              <p:pRg st="1" end="1"/>
                                            </p:txEl>
                                          </p:spTgt>
                                        </p:tgtEl>
                                        <p:attrNameLst>
                                          <p:attrName>style.visibility</p:attrName>
                                        </p:attrNameLst>
                                      </p:cBhvr>
                                      <p:to>
                                        <p:strVal val="visible"/>
                                      </p:to>
                                    </p:set>
                                    <p:anim calcmode="lin" valueType="num">
                                      <p:cBhvr>
                                        <p:cTn id="13" dur="500" fill="hold"/>
                                        <p:tgtEl>
                                          <p:spTgt spid="901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0118">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90118">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901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ChangeArrowheads="1"/>
          </p:cNvSpPr>
          <p:nvPr/>
        </p:nvSpPr>
        <p:spPr bwMode="auto">
          <a:xfrm>
            <a:off x="152400" y="2286000"/>
            <a:ext cx="8534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1" hangingPunct="1">
              <a:spcBef>
                <a:spcPct val="20000"/>
              </a:spcBef>
            </a:pPr>
            <a:r>
              <a:rPr lang="en-US" sz="2800" b="1">
                <a:latin typeface="Times New Roman" pitchFamily="18" charset="0"/>
                <a:cs typeface="Times New Roman" pitchFamily="18" charset="0"/>
              </a:rPr>
              <a:t>Cộng đồng dân cư phải làm gì để góp phần xây dựng nếp sống văn hóa? Để hiểu kĩ vấn đề này chúng ta cùng tìm hiểu bài 9</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strips(downLeft)">
                                      <p:cBhvr>
                                        <p:cTn id="7"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l_fi" descr="http://baoninhbinh.org.vn/uploads/news/Gia%20dinh%20VH%20(a_%20Dang%20Viet%20Phuo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572000" cy="3101975"/>
          </a:xfrm>
          <a:noFill/>
        </p:spPr>
      </p:pic>
      <p:pic>
        <p:nvPicPr>
          <p:cNvPr id="34819" name="Picture 3" descr="Re-exposure of Image-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76600"/>
            <a:ext cx="548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5257800" y="304800"/>
            <a:ext cx="3505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rgbClr val="FF0000"/>
                </a:solidFill>
                <a:latin typeface="VNI-Bodon-Poster" pitchFamily="2" charset="0"/>
              </a:rPr>
              <a:t>THÖÏC </a:t>
            </a:r>
          </a:p>
          <a:p>
            <a:pPr algn="ctr" eaLnBrk="1" hangingPunct="1">
              <a:spcBef>
                <a:spcPct val="50000"/>
              </a:spcBef>
            </a:pPr>
            <a:r>
              <a:rPr lang="en-US" b="1">
                <a:solidFill>
                  <a:srgbClr val="FF0000"/>
                </a:solidFill>
                <a:latin typeface="VNI-Bodon-Poster" pitchFamily="2" charset="0"/>
              </a:rPr>
              <a:t>HIEÄN </a:t>
            </a:r>
            <a:br>
              <a:rPr lang="en-US" b="1">
                <a:solidFill>
                  <a:srgbClr val="FF0000"/>
                </a:solidFill>
                <a:latin typeface="VNI-Bodon-Poster" pitchFamily="2" charset="0"/>
              </a:rPr>
            </a:br>
            <a:r>
              <a:rPr lang="en-US" b="1">
                <a:solidFill>
                  <a:srgbClr val="FF0000"/>
                </a:solidFill>
                <a:latin typeface="VNI-Bodon-Poster" pitchFamily="2" charset="0"/>
              </a:rPr>
              <a:t>KEÁ </a:t>
            </a:r>
          </a:p>
          <a:p>
            <a:pPr algn="ctr" eaLnBrk="1" hangingPunct="1">
              <a:spcBef>
                <a:spcPct val="50000"/>
              </a:spcBef>
            </a:pPr>
            <a:r>
              <a:rPr lang="en-US" b="1">
                <a:solidFill>
                  <a:srgbClr val="FF0000"/>
                </a:solidFill>
                <a:latin typeface="VNI-Bodon-Poster" pitchFamily="2" charset="0"/>
              </a:rPr>
              <a:t>HOAÏCH</a:t>
            </a:r>
          </a:p>
          <a:p>
            <a:pPr algn="ctr" eaLnBrk="1" hangingPunct="1">
              <a:spcBef>
                <a:spcPct val="50000"/>
              </a:spcBef>
            </a:pPr>
            <a:r>
              <a:rPr lang="en-US" b="1">
                <a:solidFill>
                  <a:srgbClr val="FF0000"/>
                </a:solidFill>
                <a:latin typeface="VNI-Bodon-Poster" pitchFamily="2" charset="0"/>
              </a:rPr>
              <a:t> HOÙA </a:t>
            </a:r>
          </a:p>
          <a:p>
            <a:pPr algn="ctr" eaLnBrk="1" hangingPunct="1">
              <a:spcBef>
                <a:spcPct val="50000"/>
              </a:spcBef>
            </a:pPr>
            <a:r>
              <a:rPr lang="en-US" b="1">
                <a:solidFill>
                  <a:srgbClr val="FF0000"/>
                </a:solidFill>
                <a:latin typeface="VNI-Bodon-Poster" pitchFamily="2" charset="0"/>
              </a:rPr>
              <a:t>GIA </a:t>
            </a:r>
          </a:p>
          <a:p>
            <a:pPr algn="ctr" eaLnBrk="1" hangingPunct="1">
              <a:spcBef>
                <a:spcPct val="50000"/>
              </a:spcBef>
            </a:pPr>
            <a:r>
              <a:rPr lang="en-US" b="1">
                <a:solidFill>
                  <a:srgbClr val="FF0000"/>
                </a:solidFill>
                <a:latin typeface="VNI-Bodon-Poster" pitchFamily="2" charset="0"/>
              </a:rPr>
              <a:t>ÑÌNH</a:t>
            </a: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686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6868">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6868">
                                            <p:txEl>
                                              <p:pRg st="1" end="1"/>
                                            </p:txEl>
                                          </p:spTgt>
                                        </p:tgtEl>
                                        <p:attrNameLst>
                                          <p:attrName>style.visibility</p:attrName>
                                        </p:attrNameLst>
                                      </p:cBhvr>
                                      <p:to>
                                        <p:strVal val="visible"/>
                                      </p:to>
                                    </p:set>
                                    <p:anim calcmode="lin" valueType="num">
                                      <p:cBhvr>
                                        <p:cTn id="13" dur="500" fill="hold"/>
                                        <p:tgtEl>
                                          <p:spTgt spid="3686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6868">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6868">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6868">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6868">
                                            <p:txEl>
                                              <p:pRg st="2" end="2"/>
                                            </p:txEl>
                                          </p:spTgt>
                                        </p:tgtEl>
                                        <p:attrNameLst>
                                          <p:attrName>style.visibility</p:attrName>
                                        </p:attrNameLst>
                                      </p:cBhvr>
                                      <p:to>
                                        <p:strVal val="visible"/>
                                      </p:to>
                                    </p:set>
                                    <p:anim calcmode="lin" valueType="num">
                                      <p:cBhvr>
                                        <p:cTn id="19" dur="500" fill="hold"/>
                                        <p:tgtEl>
                                          <p:spTgt spid="3686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6868">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36868">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36868">
                                            <p:txEl>
                                              <p:pRg st="2" end="2"/>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6868">
                                            <p:txEl>
                                              <p:pRg st="3" end="3"/>
                                            </p:txEl>
                                          </p:spTgt>
                                        </p:tgtEl>
                                        <p:attrNameLst>
                                          <p:attrName>style.visibility</p:attrName>
                                        </p:attrNameLst>
                                      </p:cBhvr>
                                      <p:to>
                                        <p:strVal val="visible"/>
                                      </p:to>
                                    </p:set>
                                    <p:anim calcmode="lin" valueType="num">
                                      <p:cBhvr>
                                        <p:cTn id="25" dur="500" fill="hold"/>
                                        <p:tgtEl>
                                          <p:spTgt spid="3686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6868">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36868">
                                            <p:txEl>
                                              <p:pRg st="3" end="3"/>
                                            </p:txEl>
                                          </p:spTgt>
                                        </p:tgtEl>
                                        <p:attrNameLst>
                                          <p:attrName>style.rotation</p:attrName>
                                        </p:attrNameLst>
                                      </p:cBhvr>
                                      <p:tavLst>
                                        <p:tav tm="0">
                                          <p:val>
                                            <p:fltVal val="360"/>
                                          </p:val>
                                        </p:tav>
                                        <p:tav tm="100000">
                                          <p:val>
                                            <p:fltVal val="0"/>
                                          </p:val>
                                        </p:tav>
                                      </p:tavLst>
                                    </p:anim>
                                    <p:animEffect transition="in" filter="fade">
                                      <p:cBhvr>
                                        <p:cTn id="28" dur="500"/>
                                        <p:tgtEl>
                                          <p:spTgt spid="36868">
                                            <p:txEl>
                                              <p:pRg st="3" end="3"/>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6868">
                                            <p:txEl>
                                              <p:pRg st="4" end="4"/>
                                            </p:txEl>
                                          </p:spTgt>
                                        </p:tgtEl>
                                        <p:attrNameLst>
                                          <p:attrName>style.visibility</p:attrName>
                                        </p:attrNameLst>
                                      </p:cBhvr>
                                      <p:to>
                                        <p:strVal val="visible"/>
                                      </p:to>
                                    </p:set>
                                    <p:anim calcmode="lin" valueType="num">
                                      <p:cBhvr>
                                        <p:cTn id="31" dur="500" fill="hold"/>
                                        <p:tgtEl>
                                          <p:spTgt spid="3686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6868">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36868">
                                            <p:txEl>
                                              <p:pRg st="4" end="4"/>
                                            </p:txEl>
                                          </p:spTgt>
                                        </p:tgtEl>
                                        <p:attrNameLst>
                                          <p:attrName>style.rotation</p:attrName>
                                        </p:attrNameLst>
                                      </p:cBhvr>
                                      <p:tavLst>
                                        <p:tav tm="0">
                                          <p:val>
                                            <p:fltVal val="360"/>
                                          </p:val>
                                        </p:tav>
                                        <p:tav tm="100000">
                                          <p:val>
                                            <p:fltVal val="0"/>
                                          </p:val>
                                        </p:tav>
                                      </p:tavLst>
                                    </p:anim>
                                    <p:animEffect transition="in" filter="fade">
                                      <p:cBhvr>
                                        <p:cTn id="34" dur="500"/>
                                        <p:tgtEl>
                                          <p:spTgt spid="36868">
                                            <p:txEl>
                                              <p:pRg st="4" end="4"/>
                                            </p:txEl>
                                          </p:spTgt>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6868">
                                            <p:txEl>
                                              <p:pRg st="5" end="5"/>
                                            </p:txEl>
                                          </p:spTgt>
                                        </p:tgtEl>
                                        <p:attrNameLst>
                                          <p:attrName>style.visibility</p:attrName>
                                        </p:attrNameLst>
                                      </p:cBhvr>
                                      <p:to>
                                        <p:strVal val="visible"/>
                                      </p:to>
                                    </p:set>
                                    <p:anim calcmode="lin" valueType="num">
                                      <p:cBhvr>
                                        <p:cTn id="37" dur="500" fill="hold"/>
                                        <p:tgtEl>
                                          <p:spTgt spid="3686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6868">
                                            <p:txEl>
                                              <p:pRg st="5" end="5"/>
                                            </p:txEl>
                                          </p:spTgt>
                                        </p:tgtEl>
                                        <p:attrNameLst>
                                          <p:attrName>ppt_h</p:attrName>
                                        </p:attrNameLst>
                                      </p:cBhvr>
                                      <p:tavLst>
                                        <p:tav tm="0">
                                          <p:val>
                                            <p:fltVal val="0"/>
                                          </p:val>
                                        </p:tav>
                                        <p:tav tm="100000">
                                          <p:val>
                                            <p:strVal val="#ppt_h"/>
                                          </p:val>
                                        </p:tav>
                                      </p:tavLst>
                                    </p:anim>
                                    <p:anim calcmode="lin" valueType="num">
                                      <p:cBhvr>
                                        <p:cTn id="39" dur="500" fill="hold"/>
                                        <p:tgtEl>
                                          <p:spTgt spid="36868">
                                            <p:txEl>
                                              <p:pRg st="5" end="5"/>
                                            </p:txEl>
                                          </p:spTgt>
                                        </p:tgtEl>
                                        <p:attrNameLst>
                                          <p:attrName>style.rotation</p:attrName>
                                        </p:attrNameLst>
                                      </p:cBhvr>
                                      <p:tavLst>
                                        <p:tav tm="0">
                                          <p:val>
                                            <p:fltVal val="360"/>
                                          </p:val>
                                        </p:tav>
                                        <p:tav tm="100000">
                                          <p:val>
                                            <p:fltVal val="0"/>
                                          </p:val>
                                        </p:tav>
                                      </p:tavLst>
                                    </p:anim>
                                    <p:animEffect transition="in" filter="fade">
                                      <p:cBhvr>
                                        <p:cTn id="40" dur="500"/>
                                        <p:tgtEl>
                                          <p:spTgt spid="368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Image-09"/>
          <p:cNvPicPr>
            <a:picLocks noGrp="1" noChangeAspect="1" noChangeArrowheads="1"/>
          </p:cNvPicPr>
          <p:nvPr>
            <p:ph idx="1"/>
          </p:nvPr>
        </p:nvPicPr>
        <p:blipFill>
          <a:blip r:embed="rId2" cstate="print">
            <a:lum contrast="24000"/>
            <a:extLst>
              <a:ext uri="{28A0092B-C50C-407E-A947-70E740481C1C}">
                <a14:useLocalDpi xmlns:a14="http://schemas.microsoft.com/office/drawing/2010/main" val="0"/>
              </a:ext>
            </a:extLst>
          </a:blip>
          <a:srcRect/>
          <a:stretch>
            <a:fillRect/>
          </a:stretch>
        </p:blipFill>
        <p:spPr>
          <a:xfrm>
            <a:off x="0" y="0"/>
            <a:ext cx="4648200" cy="3300413"/>
          </a:xfrm>
          <a:noFill/>
        </p:spPr>
      </p:pic>
      <p:pic>
        <p:nvPicPr>
          <p:cNvPr id="35843" name="Picture 5" descr="Re-exposure of Image-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29000"/>
            <a:ext cx="5029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6"/>
          <p:cNvSpPr txBox="1">
            <a:spLocks noChangeArrowheads="1"/>
          </p:cNvSpPr>
          <p:nvPr/>
        </p:nvSpPr>
        <p:spPr bwMode="auto">
          <a:xfrm>
            <a:off x="6781800" y="212725"/>
            <a:ext cx="2133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a:solidFill>
                  <a:srgbClr val="0000FF"/>
                </a:solidFill>
                <a:latin typeface="VNI-Hobo" pitchFamily="2" charset="0"/>
              </a:rPr>
              <a:t>KINH</a:t>
            </a:r>
          </a:p>
          <a:p>
            <a:pPr algn="ctr" eaLnBrk="1" hangingPunct="1">
              <a:spcBef>
                <a:spcPct val="50000"/>
              </a:spcBef>
            </a:pPr>
            <a:r>
              <a:rPr lang="en-US" sz="4000" b="1">
                <a:solidFill>
                  <a:srgbClr val="0000FF"/>
                </a:solidFill>
                <a:latin typeface="VNI-Hobo" pitchFamily="2" charset="0"/>
              </a:rPr>
              <a:t> TEÁ GÑ  ÑAÀY</a:t>
            </a:r>
          </a:p>
          <a:p>
            <a:pPr algn="ctr" eaLnBrk="1" hangingPunct="1">
              <a:spcBef>
                <a:spcPct val="50000"/>
              </a:spcBef>
            </a:pPr>
            <a:r>
              <a:rPr lang="en-US" sz="4000" b="1">
                <a:solidFill>
                  <a:srgbClr val="0000FF"/>
                </a:solidFill>
                <a:latin typeface="VNI-Hobo" pitchFamily="2" charset="0"/>
              </a:rPr>
              <a:t> ÑUÛ</a:t>
            </a:r>
          </a:p>
        </p:txBody>
      </p:sp>
      <p:sp>
        <p:nvSpPr>
          <p:cNvPr id="60423" name="Rectangle 7"/>
          <p:cNvSpPr>
            <a:spLocks noChangeArrowheads="1"/>
          </p:cNvSpPr>
          <p:nvPr/>
        </p:nvSpPr>
        <p:spPr bwMode="auto">
          <a:xfrm>
            <a:off x="457200" y="3657600"/>
            <a:ext cx="2667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3600" b="1">
                <a:solidFill>
                  <a:srgbClr val="FF0066"/>
                </a:solidFill>
                <a:latin typeface="VNI-Bodon-Poster" pitchFamily="2" charset="0"/>
              </a:rPr>
              <a:t>KINH TEÁ </a:t>
            </a:r>
            <a:r>
              <a:rPr lang="en-US" sz="4400" b="1">
                <a:solidFill>
                  <a:srgbClr val="FF3300"/>
                </a:solidFill>
                <a:latin typeface="VNI-Bodon-Poster" pitchFamily="2" charset="0"/>
              </a:rPr>
              <a:t>GÑ</a:t>
            </a:r>
            <a:endParaRPr lang="en-US" sz="4800" b="1">
              <a:solidFill>
                <a:srgbClr val="FF3300"/>
              </a:solidFill>
              <a:latin typeface="VNI-Bodon-Poster" pitchFamily="2" charset="0"/>
            </a:endParaRPr>
          </a:p>
          <a:p>
            <a:pPr algn="ctr" eaLnBrk="1" hangingPunct="1">
              <a:spcBef>
                <a:spcPct val="50000"/>
              </a:spcBef>
            </a:pPr>
            <a:r>
              <a:rPr lang="en-US" sz="3600" b="1">
                <a:solidFill>
                  <a:srgbClr val="FF0066"/>
                </a:solidFill>
                <a:latin typeface="VNI-Bodon-Poster" pitchFamily="2" charset="0"/>
              </a:rPr>
              <a:t>THIEÁU</a:t>
            </a:r>
          </a:p>
          <a:p>
            <a:pPr algn="ctr" eaLnBrk="1" hangingPunct="1">
              <a:spcBef>
                <a:spcPct val="50000"/>
              </a:spcBef>
            </a:pPr>
            <a:r>
              <a:rPr lang="en-US" sz="3600" b="1">
                <a:solidFill>
                  <a:srgbClr val="FF0066"/>
                </a:solidFill>
                <a:latin typeface="VNI-Bodon-Poster" pitchFamily="2" charset="0"/>
              </a:rPr>
              <a:t> THOÁN </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p:cTn id="7" dur="500" fill="hold"/>
                                        <p:tgtEl>
                                          <p:spTgt spid="60422"/>
                                        </p:tgtEl>
                                        <p:attrNameLst>
                                          <p:attrName>ppt_w</p:attrName>
                                        </p:attrNameLst>
                                      </p:cBhvr>
                                      <p:tavLst>
                                        <p:tav tm="0">
                                          <p:val>
                                            <p:fltVal val="0"/>
                                          </p:val>
                                        </p:tav>
                                        <p:tav tm="100000">
                                          <p:val>
                                            <p:strVal val="#ppt_w"/>
                                          </p:val>
                                        </p:tav>
                                      </p:tavLst>
                                    </p:anim>
                                    <p:anim calcmode="lin" valueType="num">
                                      <p:cBhvr>
                                        <p:cTn id="8" dur="500" fill="hold"/>
                                        <p:tgtEl>
                                          <p:spTgt spid="60422"/>
                                        </p:tgtEl>
                                        <p:attrNameLst>
                                          <p:attrName>ppt_h</p:attrName>
                                        </p:attrNameLst>
                                      </p:cBhvr>
                                      <p:tavLst>
                                        <p:tav tm="0">
                                          <p:val>
                                            <p:fltVal val="0"/>
                                          </p:val>
                                        </p:tav>
                                        <p:tav tm="100000">
                                          <p:val>
                                            <p:strVal val="#ppt_h"/>
                                          </p:val>
                                        </p:tav>
                                      </p:tavLst>
                                    </p:anim>
                                    <p:anim calcmode="lin" valueType="num">
                                      <p:cBhvr>
                                        <p:cTn id="9" dur="500" fill="hold"/>
                                        <p:tgtEl>
                                          <p:spTgt spid="60422"/>
                                        </p:tgtEl>
                                        <p:attrNameLst>
                                          <p:attrName>style.rotation</p:attrName>
                                        </p:attrNameLst>
                                      </p:cBhvr>
                                      <p:tavLst>
                                        <p:tav tm="0">
                                          <p:val>
                                            <p:fltVal val="360"/>
                                          </p:val>
                                        </p:tav>
                                        <p:tav tm="100000">
                                          <p:val>
                                            <p:fltVal val="0"/>
                                          </p:val>
                                        </p:tav>
                                      </p:tavLst>
                                    </p:anim>
                                    <p:animEffect transition="in" filter="fade">
                                      <p:cBhvr>
                                        <p:cTn id="10" dur="500"/>
                                        <p:tgtEl>
                                          <p:spTgt spid="604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0423"/>
                                        </p:tgtEl>
                                        <p:attrNameLst>
                                          <p:attrName>style.visibility</p:attrName>
                                        </p:attrNameLst>
                                      </p:cBhvr>
                                      <p:to>
                                        <p:strVal val="visible"/>
                                      </p:to>
                                    </p:set>
                                    <p:anim calcmode="lin" valueType="num">
                                      <p:cBhvr>
                                        <p:cTn id="15" dur="500" fill="hold"/>
                                        <p:tgtEl>
                                          <p:spTgt spid="60423"/>
                                        </p:tgtEl>
                                        <p:attrNameLst>
                                          <p:attrName>ppt_w</p:attrName>
                                        </p:attrNameLst>
                                      </p:cBhvr>
                                      <p:tavLst>
                                        <p:tav tm="0">
                                          <p:val>
                                            <p:fltVal val="0"/>
                                          </p:val>
                                        </p:tav>
                                        <p:tav tm="100000">
                                          <p:val>
                                            <p:strVal val="#ppt_w"/>
                                          </p:val>
                                        </p:tav>
                                      </p:tavLst>
                                    </p:anim>
                                    <p:anim calcmode="lin" valueType="num">
                                      <p:cBhvr>
                                        <p:cTn id="16" dur="500" fill="hold"/>
                                        <p:tgtEl>
                                          <p:spTgt spid="60423"/>
                                        </p:tgtEl>
                                        <p:attrNameLst>
                                          <p:attrName>ppt_h</p:attrName>
                                        </p:attrNameLst>
                                      </p:cBhvr>
                                      <p:tavLst>
                                        <p:tav tm="0">
                                          <p:val>
                                            <p:fltVal val="0"/>
                                          </p:val>
                                        </p:tav>
                                        <p:tav tm="100000">
                                          <p:val>
                                            <p:strVal val="#ppt_h"/>
                                          </p:val>
                                        </p:tav>
                                      </p:tavLst>
                                    </p:anim>
                                    <p:anim calcmode="lin" valueType="num">
                                      <p:cBhvr>
                                        <p:cTn id="17" dur="500" fill="hold"/>
                                        <p:tgtEl>
                                          <p:spTgt spid="60423"/>
                                        </p:tgtEl>
                                        <p:attrNameLst>
                                          <p:attrName>style.rotation</p:attrName>
                                        </p:attrNameLst>
                                      </p:cBhvr>
                                      <p:tavLst>
                                        <p:tav tm="0">
                                          <p:val>
                                            <p:fltVal val="360"/>
                                          </p:val>
                                        </p:tav>
                                        <p:tav tm="100000">
                                          <p:val>
                                            <p:fltVal val="0"/>
                                          </p:val>
                                        </p:tav>
                                      </p:tavLst>
                                    </p:anim>
                                    <p:animEffect transition="in" filter="fade">
                                      <p:cBhvr>
                                        <p:cTn id="18"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Re-exposure of Image-3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495800" cy="5029200"/>
          </a:xfrm>
          <a:noFill/>
        </p:spPr>
      </p:pic>
      <p:pic>
        <p:nvPicPr>
          <p:cNvPr id="65541" name="Picture 5" descr="11"/>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a:stretch>
            <a:fillRect/>
          </a:stretch>
        </p:blipFill>
        <p:spPr bwMode="auto">
          <a:xfrm>
            <a:off x="4495800" y="1447800"/>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6"/>
          <p:cNvSpPr txBox="1">
            <a:spLocks noChangeArrowheads="1"/>
          </p:cNvSpPr>
          <p:nvPr/>
        </p:nvSpPr>
        <p:spPr bwMode="auto">
          <a:xfrm>
            <a:off x="381000" y="4724400"/>
            <a:ext cx="3657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rgbClr val="0000FF"/>
                </a:solidFill>
                <a:latin typeface="VNI-Hobo" pitchFamily="2" charset="0"/>
              </a:rPr>
              <a:t> </a:t>
            </a:r>
            <a:endParaRPr lang="en-US" sz="3600" b="1">
              <a:solidFill>
                <a:srgbClr val="FF3300"/>
              </a:solidFill>
              <a:latin typeface="VNI-Hobo" pitchFamily="2" charset="0"/>
            </a:endParaRPr>
          </a:p>
          <a:p>
            <a:pPr algn="ctr" eaLnBrk="1" hangingPunct="1"/>
            <a:r>
              <a:rPr lang="en-US" sz="2800" b="1">
                <a:solidFill>
                  <a:srgbClr val="FF3300"/>
                </a:solidFill>
                <a:latin typeface="VNI-Hobo" pitchFamily="2" charset="0"/>
              </a:rPr>
              <a:t>TUAÂN THUÛ LUAÄT </a:t>
            </a:r>
          </a:p>
          <a:p>
            <a:pPr algn="ctr" eaLnBrk="1" hangingPunct="1"/>
            <a:r>
              <a:rPr lang="en-US" sz="2800" b="1">
                <a:solidFill>
                  <a:srgbClr val="FF3300"/>
                </a:solidFill>
                <a:latin typeface="VNI-Hobo" pitchFamily="2" charset="0"/>
              </a:rPr>
              <a:t>GIAO THOÂNG</a:t>
            </a:r>
          </a:p>
        </p:txBody>
      </p:sp>
      <p:sp>
        <p:nvSpPr>
          <p:cNvPr id="65543" name="Rectangle 7"/>
          <p:cNvSpPr>
            <a:spLocks noChangeArrowheads="1"/>
          </p:cNvSpPr>
          <p:nvPr/>
        </p:nvSpPr>
        <p:spPr bwMode="auto">
          <a:xfrm>
            <a:off x="2209800" y="0"/>
            <a:ext cx="74676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2057400" indent="-228600" algn="ctr" eaLnBrk="1" hangingPunct="1">
              <a:spcBef>
                <a:spcPct val="20000"/>
              </a:spcBef>
              <a:buSzPct val="65000"/>
            </a:pPr>
            <a:r>
              <a:rPr lang="en-US" sz="3200" b="1">
                <a:solidFill>
                  <a:srgbClr val="0000FF"/>
                </a:solidFill>
                <a:latin typeface="VNI-Swiss-Condense" pitchFamily="2" charset="0"/>
              </a:rPr>
              <a:t> </a:t>
            </a:r>
            <a:r>
              <a:rPr lang="en-US" sz="3600" b="1">
                <a:solidFill>
                  <a:srgbClr val="0000FF"/>
                </a:solidFill>
                <a:latin typeface="VNI-Swiss-Condense" pitchFamily="2" charset="0"/>
              </a:rPr>
              <a:t>KHOÂNG TUAÂN THUÛ LUAÄT </a:t>
            </a:r>
          </a:p>
          <a:p>
            <a:pPr marL="2057400" indent="-228600" algn="ctr" eaLnBrk="1" hangingPunct="1">
              <a:spcBef>
                <a:spcPct val="20000"/>
              </a:spcBef>
              <a:buSzPct val="65000"/>
            </a:pPr>
            <a:r>
              <a:rPr lang="en-US" sz="3600" b="1">
                <a:solidFill>
                  <a:srgbClr val="0000FF"/>
                </a:solidFill>
                <a:latin typeface="VNI-Swiss-Condense" pitchFamily="2" charset="0"/>
              </a:rPr>
              <a:t>GIAO THOÂNG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500" fill="hold"/>
                                        <p:tgtEl>
                                          <p:spTgt spid="65540"/>
                                        </p:tgtEl>
                                        <p:attrNameLst>
                                          <p:attrName>ppt_w</p:attrName>
                                        </p:attrNameLst>
                                      </p:cBhvr>
                                      <p:tavLst>
                                        <p:tav tm="0">
                                          <p:val>
                                            <p:fltVal val="0"/>
                                          </p:val>
                                        </p:tav>
                                        <p:tav tm="100000">
                                          <p:val>
                                            <p:strVal val="#ppt_w"/>
                                          </p:val>
                                        </p:tav>
                                      </p:tavLst>
                                    </p:anim>
                                    <p:anim calcmode="lin" valueType="num">
                                      <p:cBhvr>
                                        <p:cTn id="8" dur="500" fill="hold"/>
                                        <p:tgtEl>
                                          <p:spTgt spid="65540"/>
                                        </p:tgtEl>
                                        <p:attrNameLst>
                                          <p:attrName>ppt_h</p:attrName>
                                        </p:attrNameLst>
                                      </p:cBhvr>
                                      <p:tavLst>
                                        <p:tav tm="0">
                                          <p:val>
                                            <p:fltVal val="0"/>
                                          </p:val>
                                        </p:tav>
                                        <p:tav tm="100000">
                                          <p:val>
                                            <p:strVal val="#ppt_h"/>
                                          </p:val>
                                        </p:tav>
                                      </p:tavLst>
                                    </p:anim>
                                    <p:anim calcmode="lin" valueType="num">
                                      <p:cBhvr>
                                        <p:cTn id="9" dur="500" fill="hold"/>
                                        <p:tgtEl>
                                          <p:spTgt spid="65540"/>
                                        </p:tgtEl>
                                        <p:attrNameLst>
                                          <p:attrName>style.rotation</p:attrName>
                                        </p:attrNameLst>
                                      </p:cBhvr>
                                      <p:tavLst>
                                        <p:tav tm="0">
                                          <p:val>
                                            <p:fltVal val="360"/>
                                          </p:val>
                                        </p:tav>
                                        <p:tav tm="100000">
                                          <p:val>
                                            <p:fltVal val="0"/>
                                          </p:val>
                                        </p:tav>
                                      </p:tavLst>
                                    </p:anim>
                                    <p:animEffect transition="in" filter="fade">
                                      <p:cBhvr>
                                        <p:cTn id="10" dur="500"/>
                                        <p:tgtEl>
                                          <p:spTgt spid="655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5541"/>
                                        </p:tgtEl>
                                        <p:attrNameLst>
                                          <p:attrName>style.visibility</p:attrName>
                                        </p:attrNameLst>
                                      </p:cBhvr>
                                      <p:to>
                                        <p:strVal val="visible"/>
                                      </p:to>
                                    </p:set>
                                    <p:animEffect transition="in" filter="randombar(horizontal)">
                                      <p:cBhvr>
                                        <p:cTn id="15" dur="500"/>
                                        <p:tgtEl>
                                          <p:spTgt spid="655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65542"/>
                                        </p:tgtEl>
                                        <p:attrNameLst>
                                          <p:attrName>style.visibility</p:attrName>
                                        </p:attrNameLst>
                                      </p:cBhvr>
                                      <p:to>
                                        <p:strVal val="visible"/>
                                      </p:to>
                                    </p:set>
                                    <p:anim calcmode="lin" valueType="num">
                                      <p:cBhvr>
                                        <p:cTn id="20" dur="500" fill="hold"/>
                                        <p:tgtEl>
                                          <p:spTgt spid="65542"/>
                                        </p:tgtEl>
                                        <p:attrNameLst>
                                          <p:attrName>ppt_w</p:attrName>
                                        </p:attrNameLst>
                                      </p:cBhvr>
                                      <p:tavLst>
                                        <p:tav tm="0">
                                          <p:val>
                                            <p:fltVal val="0"/>
                                          </p:val>
                                        </p:tav>
                                        <p:tav tm="100000">
                                          <p:val>
                                            <p:strVal val="#ppt_w"/>
                                          </p:val>
                                        </p:tav>
                                      </p:tavLst>
                                    </p:anim>
                                    <p:anim calcmode="lin" valueType="num">
                                      <p:cBhvr>
                                        <p:cTn id="21" dur="500" fill="hold"/>
                                        <p:tgtEl>
                                          <p:spTgt spid="65542"/>
                                        </p:tgtEl>
                                        <p:attrNameLst>
                                          <p:attrName>ppt_h</p:attrName>
                                        </p:attrNameLst>
                                      </p:cBhvr>
                                      <p:tavLst>
                                        <p:tav tm="0">
                                          <p:val>
                                            <p:fltVal val="0"/>
                                          </p:val>
                                        </p:tav>
                                        <p:tav tm="100000">
                                          <p:val>
                                            <p:strVal val="#ppt_h"/>
                                          </p:val>
                                        </p:tav>
                                      </p:tavLst>
                                    </p:anim>
                                    <p:anim calcmode="lin" valueType="num">
                                      <p:cBhvr>
                                        <p:cTn id="22" dur="500" fill="hold"/>
                                        <p:tgtEl>
                                          <p:spTgt spid="65542"/>
                                        </p:tgtEl>
                                        <p:attrNameLst>
                                          <p:attrName>style.rotation</p:attrName>
                                        </p:attrNameLst>
                                      </p:cBhvr>
                                      <p:tavLst>
                                        <p:tav tm="0">
                                          <p:val>
                                            <p:fltVal val="360"/>
                                          </p:val>
                                        </p:tav>
                                        <p:tav tm="100000">
                                          <p:val>
                                            <p:fltVal val="0"/>
                                          </p:val>
                                        </p:tav>
                                      </p:tavLst>
                                    </p:anim>
                                    <p:animEffect transition="in" filter="fade">
                                      <p:cBhvr>
                                        <p:cTn id="23" dur="500"/>
                                        <p:tgtEl>
                                          <p:spTgt spid="6554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5543"/>
                                        </p:tgtEl>
                                        <p:attrNameLst>
                                          <p:attrName>style.visibility</p:attrName>
                                        </p:attrNameLst>
                                      </p:cBhvr>
                                      <p:to>
                                        <p:strVal val="visible"/>
                                      </p:to>
                                    </p:set>
                                    <p:animEffect transition="in" filter="randombar(horizontal)">
                                      <p:cBhvr>
                                        <p:cTn id="28"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Image-08"/>
          <p:cNvPicPr>
            <a:picLocks noGrp="1" noChangeAspect="1" noChangeArrowheads="1"/>
          </p:cNvPicPr>
          <p:nvPr>
            <p:ph idx="1"/>
          </p:nvPr>
        </p:nvPicPr>
        <p:blipFill>
          <a:blip r:embed="rId2">
            <a:lum contrast="24000"/>
            <a:extLst>
              <a:ext uri="{28A0092B-C50C-407E-A947-70E740481C1C}">
                <a14:useLocalDpi xmlns:a14="http://schemas.microsoft.com/office/drawing/2010/main" val="0"/>
              </a:ext>
            </a:extLst>
          </a:blip>
          <a:srcRect/>
          <a:stretch>
            <a:fillRect/>
          </a:stretch>
        </p:blipFill>
        <p:spPr>
          <a:xfrm>
            <a:off x="0" y="0"/>
            <a:ext cx="4476750" cy="3505200"/>
          </a:xfrm>
          <a:noFill/>
        </p:spPr>
      </p:pic>
      <p:pic>
        <p:nvPicPr>
          <p:cNvPr id="37891" name="Picture 5" descr="Image-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05200"/>
            <a:ext cx="571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6"/>
          <p:cNvSpPr txBox="1">
            <a:spLocks noChangeArrowheads="1"/>
          </p:cNvSpPr>
          <p:nvPr/>
        </p:nvSpPr>
        <p:spPr bwMode="auto">
          <a:xfrm>
            <a:off x="5410200" y="304800"/>
            <a:ext cx="2514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solidFill>
                  <a:srgbClr val="0000FF"/>
                </a:solidFill>
                <a:latin typeface="VNI-Bodon-Poster" pitchFamily="2" charset="0"/>
              </a:rPr>
              <a:t>KHOÂNG BAÛO VEÄ MOÂI TRÖÔØNG</a:t>
            </a:r>
            <a:r>
              <a:rPr lang="en-US" sz="3600" b="1">
                <a:solidFill>
                  <a:srgbClr val="3333FF"/>
                </a:solidFill>
                <a:latin typeface="VNI-Souvir" pitchFamily="2" charset="0"/>
              </a:rPr>
              <a:t> </a:t>
            </a:r>
          </a:p>
        </p:txBody>
      </p:sp>
      <p:sp>
        <p:nvSpPr>
          <p:cNvPr id="62471" name="Text Box 7"/>
          <p:cNvSpPr txBox="1">
            <a:spLocks noChangeArrowheads="1"/>
          </p:cNvSpPr>
          <p:nvPr/>
        </p:nvSpPr>
        <p:spPr bwMode="auto">
          <a:xfrm>
            <a:off x="457200" y="4038600"/>
            <a:ext cx="25146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400" b="1">
                <a:solidFill>
                  <a:srgbClr val="FF0000"/>
                </a:solidFill>
                <a:latin typeface="VNI-Bandit" pitchFamily="2" charset="0"/>
              </a:rPr>
              <a:t>BAÛO VEÄ MOÂI TRÖÔØNG</a:t>
            </a:r>
            <a:r>
              <a:rPr lang="en-US" sz="3600" b="1">
                <a:solidFill>
                  <a:srgbClr val="FF0000"/>
                </a:solidFill>
                <a:latin typeface="VNI-Bodon-Poster" pitchFamily="2" charset="0"/>
              </a:rPr>
              <a:t>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2470"/>
                                        </p:tgtEl>
                                        <p:attrNameLst>
                                          <p:attrName>style.visibility</p:attrName>
                                        </p:attrNameLst>
                                      </p:cBhvr>
                                      <p:to>
                                        <p:strVal val="visible"/>
                                      </p:to>
                                    </p:set>
                                    <p:anim calcmode="lin" valueType="num">
                                      <p:cBhvr>
                                        <p:cTn id="7" dur="500" fill="hold"/>
                                        <p:tgtEl>
                                          <p:spTgt spid="62470"/>
                                        </p:tgtEl>
                                        <p:attrNameLst>
                                          <p:attrName>ppt_w</p:attrName>
                                        </p:attrNameLst>
                                      </p:cBhvr>
                                      <p:tavLst>
                                        <p:tav tm="0">
                                          <p:val>
                                            <p:fltVal val="0"/>
                                          </p:val>
                                        </p:tav>
                                        <p:tav tm="100000">
                                          <p:val>
                                            <p:strVal val="#ppt_w"/>
                                          </p:val>
                                        </p:tav>
                                      </p:tavLst>
                                    </p:anim>
                                    <p:anim calcmode="lin" valueType="num">
                                      <p:cBhvr>
                                        <p:cTn id="8" dur="500" fill="hold"/>
                                        <p:tgtEl>
                                          <p:spTgt spid="62470"/>
                                        </p:tgtEl>
                                        <p:attrNameLst>
                                          <p:attrName>ppt_h</p:attrName>
                                        </p:attrNameLst>
                                      </p:cBhvr>
                                      <p:tavLst>
                                        <p:tav tm="0">
                                          <p:val>
                                            <p:fltVal val="0"/>
                                          </p:val>
                                        </p:tav>
                                        <p:tav tm="100000">
                                          <p:val>
                                            <p:strVal val="#ppt_h"/>
                                          </p:val>
                                        </p:tav>
                                      </p:tavLst>
                                    </p:anim>
                                    <p:anim calcmode="lin" valueType="num">
                                      <p:cBhvr>
                                        <p:cTn id="9" dur="500" fill="hold"/>
                                        <p:tgtEl>
                                          <p:spTgt spid="62470"/>
                                        </p:tgtEl>
                                        <p:attrNameLst>
                                          <p:attrName>style.rotation</p:attrName>
                                        </p:attrNameLst>
                                      </p:cBhvr>
                                      <p:tavLst>
                                        <p:tav tm="0">
                                          <p:val>
                                            <p:fltVal val="360"/>
                                          </p:val>
                                        </p:tav>
                                        <p:tav tm="100000">
                                          <p:val>
                                            <p:fltVal val="0"/>
                                          </p:val>
                                        </p:tav>
                                      </p:tavLst>
                                    </p:anim>
                                    <p:animEffect transition="in" filter="fade">
                                      <p:cBhvr>
                                        <p:cTn id="10" dur="500"/>
                                        <p:tgtEl>
                                          <p:spTgt spid="624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2471"/>
                                        </p:tgtEl>
                                        <p:attrNameLst>
                                          <p:attrName>style.visibility</p:attrName>
                                        </p:attrNameLst>
                                      </p:cBhvr>
                                      <p:to>
                                        <p:strVal val="visible"/>
                                      </p:to>
                                    </p:set>
                                    <p:anim calcmode="lin" valueType="num">
                                      <p:cBhvr>
                                        <p:cTn id="15" dur="500" fill="hold"/>
                                        <p:tgtEl>
                                          <p:spTgt spid="62471"/>
                                        </p:tgtEl>
                                        <p:attrNameLst>
                                          <p:attrName>ppt_w</p:attrName>
                                        </p:attrNameLst>
                                      </p:cBhvr>
                                      <p:tavLst>
                                        <p:tav tm="0">
                                          <p:val>
                                            <p:fltVal val="0"/>
                                          </p:val>
                                        </p:tav>
                                        <p:tav tm="100000">
                                          <p:val>
                                            <p:strVal val="#ppt_w"/>
                                          </p:val>
                                        </p:tav>
                                      </p:tavLst>
                                    </p:anim>
                                    <p:anim calcmode="lin" valueType="num">
                                      <p:cBhvr>
                                        <p:cTn id="16" dur="500" fill="hold"/>
                                        <p:tgtEl>
                                          <p:spTgt spid="62471"/>
                                        </p:tgtEl>
                                        <p:attrNameLst>
                                          <p:attrName>ppt_h</p:attrName>
                                        </p:attrNameLst>
                                      </p:cBhvr>
                                      <p:tavLst>
                                        <p:tav tm="0">
                                          <p:val>
                                            <p:fltVal val="0"/>
                                          </p:val>
                                        </p:tav>
                                        <p:tav tm="100000">
                                          <p:val>
                                            <p:strVal val="#ppt_h"/>
                                          </p:val>
                                        </p:tav>
                                      </p:tavLst>
                                    </p:anim>
                                    <p:anim calcmode="lin" valueType="num">
                                      <p:cBhvr>
                                        <p:cTn id="17" dur="500" fill="hold"/>
                                        <p:tgtEl>
                                          <p:spTgt spid="62471"/>
                                        </p:tgtEl>
                                        <p:attrNameLst>
                                          <p:attrName>style.rotation</p:attrName>
                                        </p:attrNameLst>
                                      </p:cBhvr>
                                      <p:tavLst>
                                        <p:tav tm="0">
                                          <p:val>
                                            <p:fltVal val="360"/>
                                          </p:val>
                                        </p:tav>
                                        <p:tav tm="100000">
                                          <p:val>
                                            <p:fltVal val="0"/>
                                          </p:val>
                                        </p:tav>
                                      </p:tavLst>
                                    </p:anim>
                                    <p:animEffect transition="in" filter="fade">
                                      <p:cBhvr>
                                        <p:cTn id="18"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1"/>
          </p:nvPr>
        </p:nvSpPr>
        <p:spPr>
          <a:xfrm>
            <a:off x="457200" y="304800"/>
            <a:ext cx="8229600" cy="6324600"/>
          </a:xfrm>
        </p:spPr>
        <p:txBody>
          <a:bodyPr rtlCol="0">
            <a:normAutofit fontScale="92500" lnSpcReduction="10000"/>
          </a:bodyPr>
          <a:lstStyle/>
          <a:p>
            <a:pPr algn="just" eaLnBrk="1" fontAlgn="auto" hangingPunct="1">
              <a:lnSpc>
                <a:spcPct val="80000"/>
              </a:lnSpc>
              <a:spcAft>
                <a:spcPts val="0"/>
              </a:spcAft>
              <a:buFont typeface="Wingdings 3" charset="2"/>
              <a:buChar char=""/>
              <a:defRPr/>
            </a:pPr>
            <a:r>
              <a:rPr lang="en-US" sz="1500" b="1" smtClean="0">
                <a:solidFill>
                  <a:schemeClr val="tx1">
                    <a:lumMod val="75000"/>
                    <a:lumOff val="25000"/>
                  </a:schemeClr>
                </a:solidFill>
              </a:rPr>
              <a:t>Điều 7. Những hành vi bị nghiêm cấm</a:t>
            </a:r>
            <a:endParaRPr lang="en-US" sz="1500" smtClean="0">
              <a:solidFill>
                <a:schemeClr val="tx1">
                  <a:lumMod val="75000"/>
                  <a:lumOff val="25000"/>
                </a:schemeClr>
              </a:solidFill>
            </a:endParaRP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1. Phá hoại, khai thác trái phép rừng, các nguồn tài nguyên thiên nhiên khác.</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2. Khai thác, đánh bắt các nguồn tài nguyên sinh vật bằng phương tiện, công cụ, phương pháp huỷ diệt, không đúng thời vụ và sản lượng theo quy định của pháp luật.</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3. Khai thác, kinh doanh, tiêu thụ, sử dụng các loài thực vật, động vật hoang dã quý hiếm thuộc danh mục cấm do cơ quan nhà nước có thẩm quyền quy định.</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4. Chôn lấp chất độc, chất phóng xạ, chất thải và chất nguy hại khác không đúng nơi quy định và quy trình kỹ thuật về bảo vệ môi trường.</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5. Thải chất thải chưa được xử lý đạt tiêu chuẩn môi trường; các chất độc, chất phóng xạ và chất nguy hại khác vào đất, nguồn nước.</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6. Thải khói, bụi, khí có chất hoặc mùi độc hại vào không khí; phát tán bức xạ, phóng xạ, các chất ion hoá vượt quá tiêu chuẩn môi trường cho phép.</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7. Gây tiếng ồn, độ rung vượt quá tiêu chuẩn cho phép.</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8. Nhập khẩu máy móc, thiết bị, phương tiện không đạt tiêu chuẩn môi trường.</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9. Nhập khẩu, quá cảnh chất thải dưới mọi hình thức.</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10. Nhập khẩu, quá cảnh động vật, thực vật chưa qua kiểm dịch; vi sinh vật ngoài danh mục cho phép.</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11. Sản xuất, kinh doanh sản phẩm gây nguy hại cho con người, sinh vật và hệ sinh thái; sản xuất, sử dụng nguyên liệu, vật liệu xây dựng chứa yếu tố độc hại vượt quá tiêu chuẩn cho phép.</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12. Xâm hại di sản thiên nhiên, khu bảo tồn thiên nhiên.</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13. Xâm hại công trình, thiết bị, phương tiện phục vụ hoạt động bảo vệ môi trường. </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14. Hoạt động trái phép, sinh sống ở khu vực được cơ quan nhà nước có thẩm quyền xác định là khu vực cấm do mức độ đặc biệt nguy hiểm về môi trường đối với sức khỏe và tính mạng con người.</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15. Che giấu hành vi huỷ hoại môi trường, cản trở hoạt động bảo vệ môi trường, làm sai lệch thông tin dẫn đến gây hậu quả xấu đối với môi trường.</a:t>
            </a:r>
          </a:p>
          <a:p>
            <a:pPr algn="just" eaLnBrk="1" fontAlgn="auto" hangingPunct="1">
              <a:lnSpc>
                <a:spcPct val="80000"/>
              </a:lnSpc>
              <a:spcAft>
                <a:spcPts val="0"/>
              </a:spcAft>
              <a:buFont typeface="Wingdings 3" charset="2"/>
              <a:buChar char=""/>
              <a:defRPr/>
            </a:pPr>
            <a:r>
              <a:rPr lang="en-US" sz="1500" smtClean="0">
                <a:solidFill>
                  <a:schemeClr val="tx1">
                    <a:lumMod val="75000"/>
                    <a:lumOff val="25000"/>
                  </a:schemeClr>
                </a:solidFill>
              </a:rPr>
              <a:t>16. Các hành vi bị nghiêm cấm khác về bảo vệ môi trường theo quy định của pháp luật.</a:t>
            </a:r>
          </a:p>
        </p:txBody>
      </p:sp>
      <p:sp>
        <p:nvSpPr>
          <p:cNvPr id="118787" name="Rectangle 3"/>
          <p:cNvSpPr>
            <a:spLocks noChangeArrowheads="1"/>
          </p:cNvSpPr>
          <p:nvPr/>
        </p:nvSpPr>
        <p:spPr bwMode="auto">
          <a:xfrm>
            <a:off x="609600" y="1951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 calcmode="lin" valueType="num">
                                      <p:cBhvr additive="base">
                                        <p:cTn id="7" dur="500" fill="hold"/>
                                        <p:tgtEl>
                                          <p:spTgt spid="1187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8786">
                                            <p:txEl>
                                              <p:pRg st="1" end="1"/>
                                            </p:txEl>
                                          </p:spTgt>
                                        </p:tgtEl>
                                        <p:attrNameLst>
                                          <p:attrName>style.visibility</p:attrName>
                                        </p:attrNameLst>
                                      </p:cBhvr>
                                      <p:to>
                                        <p:strVal val="visible"/>
                                      </p:to>
                                    </p:set>
                                    <p:anim calcmode="lin" valueType="num">
                                      <p:cBhvr additive="base">
                                        <p:cTn id="13" dur="500" fill="hold"/>
                                        <p:tgtEl>
                                          <p:spTgt spid="1187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8786">
                                            <p:txEl>
                                              <p:pRg st="2" end="2"/>
                                            </p:txEl>
                                          </p:spTgt>
                                        </p:tgtEl>
                                        <p:attrNameLst>
                                          <p:attrName>style.visibility</p:attrName>
                                        </p:attrNameLst>
                                      </p:cBhvr>
                                      <p:to>
                                        <p:strVal val="visible"/>
                                      </p:to>
                                    </p:set>
                                    <p:anim calcmode="lin" valueType="num">
                                      <p:cBhvr additive="base">
                                        <p:cTn id="19" dur="500" fill="hold"/>
                                        <p:tgtEl>
                                          <p:spTgt spid="1187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8786">
                                            <p:txEl>
                                              <p:pRg st="3" end="3"/>
                                            </p:txEl>
                                          </p:spTgt>
                                        </p:tgtEl>
                                        <p:attrNameLst>
                                          <p:attrName>style.visibility</p:attrName>
                                        </p:attrNameLst>
                                      </p:cBhvr>
                                      <p:to>
                                        <p:strVal val="visible"/>
                                      </p:to>
                                    </p:set>
                                    <p:anim calcmode="lin" valueType="num">
                                      <p:cBhvr additive="base">
                                        <p:cTn id="25" dur="500" fill="hold"/>
                                        <p:tgtEl>
                                          <p:spTgt spid="1187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8786">
                                            <p:txEl>
                                              <p:pRg st="4" end="4"/>
                                            </p:txEl>
                                          </p:spTgt>
                                        </p:tgtEl>
                                        <p:attrNameLst>
                                          <p:attrName>style.visibility</p:attrName>
                                        </p:attrNameLst>
                                      </p:cBhvr>
                                      <p:to>
                                        <p:strVal val="visible"/>
                                      </p:to>
                                    </p:set>
                                    <p:anim calcmode="lin" valueType="num">
                                      <p:cBhvr additive="base">
                                        <p:cTn id="31" dur="500" fill="hold"/>
                                        <p:tgtEl>
                                          <p:spTgt spid="1187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8786">
                                            <p:txEl>
                                              <p:pRg st="5" end="5"/>
                                            </p:txEl>
                                          </p:spTgt>
                                        </p:tgtEl>
                                        <p:attrNameLst>
                                          <p:attrName>style.visibility</p:attrName>
                                        </p:attrNameLst>
                                      </p:cBhvr>
                                      <p:to>
                                        <p:strVal val="visible"/>
                                      </p:to>
                                    </p:set>
                                    <p:anim calcmode="lin" valueType="num">
                                      <p:cBhvr additive="base">
                                        <p:cTn id="37" dur="500" fill="hold"/>
                                        <p:tgtEl>
                                          <p:spTgt spid="1187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8786">
                                            <p:txEl>
                                              <p:pRg st="6" end="6"/>
                                            </p:txEl>
                                          </p:spTgt>
                                        </p:tgtEl>
                                        <p:attrNameLst>
                                          <p:attrName>style.visibility</p:attrName>
                                        </p:attrNameLst>
                                      </p:cBhvr>
                                      <p:to>
                                        <p:strVal val="visible"/>
                                      </p:to>
                                    </p:set>
                                    <p:anim calcmode="lin" valueType="num">
                                      <p:cBhvr additive="base">
                                        <p:cTn id="43" dur="500" fill="hold"/>
                                        <p:tgtEl>
                                          <p:spTgt spid="11878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8786">
                                            <p:txEl>
                                              <p:pRg st="7" end="7"/>
                                            </p:txEl>
                                          </p:spTgt>
                                        </p:tgtEl>
                                        <p:attrNameLst>
                                          <p:attrName>style.visibility</p:attrName>
                                        </p:attrNameLst>
                                      </p:cBhvr>
                                      <p:to>
                                        <p:strVal val="visible"/>
                                      </p:to>
                                    </p:set>
                                    <p:anim calcmode="lin" valueType="num">
                                      <p:cBhvr additive="base">
                                        <p:cTn id="49" dur="500" fill="hold"/>
                                        <p:tgtEl>
                                          <p:spTgt spid="11878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8786">
                                            <p:txEl>
                                              <p:pRg st="8" end="8"/>
                                            </p:txEl>
                                          </p:spTgt>
                                        </p:tgtEl>
                                        <p:attrNameLst>
                                          <p:attrName>style.visibility</p:attrName>
                                        </p:attrNameLst>
                                      </p:cBhvr>
                                      <p:to>
                                        <p:strVal val="visible"/>
                                      </p:to>
                                    </p:set>
                                    <p:anim calcmode="lin" valueType="num">
                                      <p:cBhvr additive="base">
                                        <p:cTn id="55" dur="500" fill="hold"/>
                                        <p:tgtEl>
                                          <p:spTgt spid="11878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878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18786">
                                            <p:txEl>
                                              <p:pRg st="9" end="9"/>
                                            </p:txEl>
                                          </p:spTgt>
                                        </p:tgtEl>
                                        <p:attrNameLst>
                                          <p:attrName>style.visibility</p:attrName>
                                        </p:attrNameLst>
                                      </p:cBhvr>
                                      <p:to>
                                        <p:strVal val="visible"/>
                                      </p:to>
                                    </p:set>
                                    <p:anim calcmode="lin" valueType="num">
                                      <p:cBhvr additive="base">
                                        <p:cTn id="61" dur="500" fill="hold"/>
                                        <p:tgtEl>
                                          <p:spTgt spid="11878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878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18786">
                                            <p:txEl>
                                              <p:pRg st="10" end="10"/>
                                            </p:txEl>
                                          </p:spTgt>
                                        </p:tgtEl>
                                        <p:attrNameLst>
                                          <p:attrName>style.visibility</p:attrName>
                                        </p:attrNameLst>
                                      </p:cBhvr>
                                      <p:to>
                                        <p:strVal val="visible"/>
                                      </p:to>
                                    </p:set>
                                    <p:anim calcmode="lin" valueType="num">
                                      <p:cBhvr additive="base">
                                        <p:cTn id="67" dur="500" fill="hold"/>
                                        <p:tgtEl>
                                          <p:spTgt spid="11878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878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18786">
                                            <p:txEl>
                                              <p:pRg st="11" end="11"/>
                                            </p:txEl>
                                          </p:spTgt>
                                        </p:tgtEl>
                                        <p:attrNameLst>
                                          <p:attrName>style.visibility</p:attrName>
                                        </p:attrNameLst>
                                      </p:cBhvr>
                                      <p:to>
                                        <p:strVal val="visible"/>
                                      </p:to>
                                    </p:set>
                                    <p:anim calcmode="lin" valueType="num">
                                      <p:cBhvr additive="base">
                                        <p:cTn id="73" dur="500" fill="hold"/>
                                        <p:tgtEl>
                                          <p:spTgt spid="118786">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878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18786">
                                            <p:txEl>
                                              <p:pRg st="12" end="12"/>
                                            </p:txEl>
                                          </p:spTgt>
                                        </p:tgtEl>
                                        <p:attrNameLst>
                                          <p:attrName>style.visibility</p:attrName>
                                        </p:attrNameLst>
                                      </p:cBhvr>
                                      <p:to>
                                        <p:strVal val="visible"/>
                                      </p:to>
                                    </p:set>
                                    <p:anim calcmode="lin" valueType="num">
                                      <p:cBhvr additive="base">
                                        <p:cTn id="79" dur="500" fill="hold"/>
                                        <p:tgtEl>
                                          <p:spTgt spid="118786">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878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18786">
                                            <p:txEl>
                                              <p:pRg st="13" end="13"/>
                                            </p:txEl>
                                          </p:spTgt>
                                        </p:tgtEl>
                                        <p:attrNameLst>
                                          <p:attrName>style.visibility</p:attrName>
                                        </p:attrNameLst>
                                      </p:cBhvr>
                                      <p:to>
                                        <p:strVal val="visible"/>
                                      </p:to>
                                    </p:set>
                                    <p:anim calcmode="lin" valueType="num">
                                      <p:cBhvr additive="base">
                                        <p:cTn id="85" dur="500" fill="hold"/>
                                        <p:tgtEl>
                                          <p:spTgt spid="118786">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878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18786">
                                            <p:txEl>
                                              <p:pRg st="14" end="14"/>
                                            </p:txEl>
                                          </p:spTgt>
                                        </p:tgtEl>
                                        <p:attrNameLst>
                                          <p:attrName>style.visibility</p:attrName>
                                        </p:attrNameLst>
                                      </p:cBhvr>
                                      <p:to>
                                        <p:strVal val="visible"/>
                                      </p:to>
                                    </p:set>
                                    <p:anim calcmode="lin" valueType="num">
                                      <p:cBhvr additive="base">
                                        <p:cTn id="91" dur="500" fill="hold"/>
                                        <p:tgtEl>
                                          <p:spTgt spid="118786">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1878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118786">
                                            <p:txEl>
                                              <p:pRg st="15" end="15"/>
                                            </p:txEl>
                                          </p:spTgt>
                                        </p:tgtEl>
                                        <p:attrNameLst>
                                          <p:attrName>style.visibility</p:attrName>
                                        </p:attrNameLst>
                                      </p:cBhvr>
                                      <p:to>
                                        <p:strVal val="visible"/>
                                      </p:to>
                                    </p:set>
                                    <p:anim calcmode="lin" valueType="num">
                                      <p:cBhvr additive="base">
                                        <p:cTn id="97" dur="500" fill="hold"/>
                                        <p:tgtEl>
                                          <p:spTgt spid="118786">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18786">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118786">
                                            <p:txEl>
                                              <p:pRg st="16" end="16"/>
                                            </p:txEl>
                                          </p:spTgt>
                                        </p:tgtEl>
                                        <p:attrNameLst>
                                          <p:attrName>style.visibility</p:attrName>
                                        </p:attrNameLst>
                                      </p:cBhvr>
                                      <p:to>
                                        <p:strVal val="visible"/>
                                      </p:to>
                                    </p:set>
                                    <p:anim calcmode="lin" valueType="num">
                                      <p:cBhvr additive="base">
                                        <p:cTn id="103" dur="500" fill="hold"/>
                                        <p:tgtEl>
                                          <p:spTgt spid="118786">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18786">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nodePh="1">
                                  <p:stCondLst>
                                    <p:cond delay="0"/>
                                  </p:stCondLst>
                                  <p:endCondLst>
                                    <p:cond evt="begin" delay="0">
                                      <p:tn val="107"/>
                                    </p:cond>
                                  </p:endCondLst>
                                  <p:childTnLst>
                                    <p:set>
                                      <p:cBhvr>
                                        <p:cTn id="108" dur="1" fill="hold">
                                          <p:stCondLst>
                                            <p:cond delay="0"/>
                                          </p:stCondLst>
                                        </p:cTn>
                                        <p:tgtEl>
                                          <p:spTgt spid="118787">
                                            <p:txEl>
                                              <p:pRg st="0" end="0"/>
                                            </p:txEl>
                                          </p:spTgt>
                                        </p:tgtEl>
                                        <p:attrNameLst>
                                          <p:attrName>style.visibility</p:attrName>
                                        </p:attrNameLst>
                                      </p:cBhvr>
                                      <p:to>
                                        <p:strVal val="visible"/>
                                      </p:to>
                                    </p:set>
                                    <p:anim calcmode="lin" valueType="num">
                                      <p:cBhvr additive="base">
                                        <p:cTn id="109"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187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l_fi" descr="images1505299_Hg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57200"/>
            <a:ext cx="8229600" cy="5791200"/>
          </a:xfrm>
          <a:noFill/>
        </p:spPr>
      </p:pic>
      <p:sp>
        <p:nvSpPr>
          <p:cNvPr id="39939" name="Text Box 5"/>
          <p:cNvSpPr txBox="1">
            <a:spLocks noChangeArrowheads="1"/>
          </p:cNvSpPr>
          <p:nvPr/>
        </p:nvSpPr>
        <p:spPr bwMode="auto">
          <a:xfrm>
            <a:off x="5638800" y="762000"/>
            <a:ext cx="46482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1300" b="1">
                <a:solidFill>
                  <a:srgbClr val="FF0066"/>
                </a:solidFill>
              </a:rPr>
              <a:t>X</a:t>
            </a:r>
          </a:p>
        </p:txBody>
      </p:sp>
      <p:grpSp>
        <p:nvGrpSpPr>
          <p:cNvPr id="39940" name="Group 6"/>
          <p:cNvGrpSpPr>
            <a:grpSpLocks/>
          </p:cNvGrpSpPr>
          <p:nvPr/>
        </p:nvGrpSpPr>
        <p:grpSpPr bwMode="auto">
          <a:xfrm>
            <a:off x="0" y="0"/>
            <a:ext cx="9144000" cy="6864350"/>
            <a:chOff x="0" y="0"/>
            <a:chExt cx="5760" cy="4324"/>
          </a:xfrm>
        </p:grpSpPr>
        <p:grpSp>
          <p:nvGrpSpPr>
            <p:cNvPr id="39942" name="Group 7"/>
            <p:cNvGrpSpPr>
              <a:grpSpLocks/>
            </p:cNvGrpSpPr>
            <p:nvPr/>
          </p:nvGrpSpPr>
          <p:grpSpPr bwMode="auto">
            <a:xfrm>
              <a:off x="0" y="0"/>
              <a:ext cx="5760" cy="4320"/>
              <a:chOff x="0" y="0"/>
              <a:chExt cx="5760" cy="4320"/>
            </a:xfrm>
          </p:grpSpPr>
          <p:pic>
            <p:nvPicPr>
              <p:cNvPr id="39946" name="Picture 8" descr="Thai-Nguyen-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0"/>
                <a:ext cx="2832" cy="2208"/>
              </a:xfrm>
              <a:prstGeom prst="rect">
                <a:avLst/>
              </a:prstGeom>
              <a:noFill/>
              <a:ln w="38100">
                <a:solidFill>
                  <a:srgbClr val="D60093"/>
                </a:solidFill>
                <a:miter lim="800000"/>
                <a:headEnd/>
                <a:tailEnd/>
              </a:ln>
              <a:extLst>
                <a:ext uri="{909E8E84-426E-40DD-AFC4-6F175D3DCCD1}">
                  <a14:hiddenFill xmlns:a14="http://schemas.microsoft.com/office/drawing/2010/main">
                    <a:solidFill>
                      <a:srgbClr val="FFFFFF"/>
                    </a:solidFill>
                  </a14:hiddenFill>
                </a:ext>
              </a:extLst>
            </p:spPr>
          </p:pic>
          <p:pic>
            <p:nvPicPr>
              <p:cNvPr id="39947" name="Picture 9" descr="DSC_227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80" cy="2208"/>
              </a:xfrm>
              <a:prstGeom prst="rect">
                <a:avLst/>
              </a:prstGeom>
              <a:noFill/>
              <a:ln w="38100">
                <a:solidFill>
                  <a:srgbClr val="D60093"/>
                </a:solidFill>
                <a:miter lim="800000"/>
                <a:headEnd/>
                <a:tailEnd/>
              </a:ln>
              <a:extLst>
                <a:ext uri="{909E8E84-426E-40DD-AFC4-6F175D3DCCD1}">
                  <a14:hiddenFill xmlns:a14="http://schemas.microsoft.com/office/drawing/2010/main">
                    <a:solidFill>
                      <a:srgbClr val="FFFFFF"/>
                    </a:solidFill>
                  </a14:hiddenFill>
                </a:ext>
              </a:extLst>
            </p:spPr>
          </p:pic>
          <p:pic>
            <p:nvPicPr>
              <p:cNvPr id="39948" name="Picture 10" descr="DSC_35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256"/>
                <a:ext cx="2832" cy="2064"/>
              </a:xfrm>
              <a:prstGeom prst="rect">
                <a:avLst/>
              </a:prstGeom>
              <a:noFill/>
              <a:ln w="38100">
                <a:solidFill>
                  <a:srgbClr val="D60093"/>
                </a:solidFill>
                <a:miter lim="800000"/>
                <a:headEnd/>
                <a:tailEnd/>
              </a:ln>
              <a:extLst>
                <a:ext uri="{909E8E84-426E-40DD-AFC4-6F175D3DCCD1}">
                  <a14:hiddenFill xmlns:a14="http://schemas.microsoft.com/office/drawing/2010/main">
                    <a:solidFill>
                      <a:srgbClr val="FFFFFF"/>
                    </a:solidFill>
                  </a14:hiddenFill>
                </a:ext>
              </a:extLst>
            </p:spPr>
          </p:pic>
          <p:pic>
            <p:nvPicPr>
              <p:cNvPr id="39949" name="Picture 11" descr="DSC_391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56"/>
                <a:ext cx="2880" cy="2064"/>
              </a:xfrm>
              <a:prstGeom prst="rect">
                <a:avLst/>
              </a:prstGeom>
              <a:noFill/>
              <a:ln w="38100">
                <a:solidFill>
                  <a:srgbClr val="D60093"/>
                </a:solidFill>
                <a:miter lim="800000"/>
                <a:headEnd/>
                <a:tailEnd/>
              </a:ln>
              <a:extLst>
                <a:ext uri="{909E8E84-426E-40DD-AFC4-6F175D3DCCD1}">
                  <a14:hiddenFill xmlns:a14="http://schemas.microsoft.com/office/drawing/2010/main">
                    <a:solidFill>
                      <a:srgbClr val="FFFFFF"/>
                    </a:solidFill>
                  </a14:hiddenFill>
                </a:ext>
              </a:extLst>
            </p:spPr>
          </p:pic>
        </p:grpSp>
        <p:pic>
          <p:nvPicPr>
            <p:cNvPr id="39943" name="Picture 12" descr="62252412-7-goc-anh-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0"/>
              <a:ext cx="2832"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3" descr="lgt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2" y="2223"/>
              <a:ext cx="283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4" descr="vp%20via%20h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250"/>
              <a:ext cx="2880" cy="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83" name="Text Box 15"/>
          <p:cNvSpPr txBox="1">
            <a:spLocks noChangeArrowheads="1"/>
          </p:cNvSpPr>
          <p:nvPr/>
        </p:nvSpPr>
        <p:spPr bwMode="auto">
          <a:xfrm>
            <a:off x="2628900" y="1477963"/>
            <a:ext cx="3962400"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700" b="1">
                <a:solidFill>
                  <a:srgbClr val="FF0066"/>
                </a:solidFill>
              </a:rPr>
              <a:t>X</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grpId="0" nodeType="clickEffect">
                                  <p:stCondLst>
                                    <p:cond delay="0"/>
                                  </p:stCondLst>
                                  <p:childTnLst>
                                    <p:animClr clrSpc="hsl" dir="cw">
                                      <p:cBhvr override="childStyle">
                                        <p:cTn id="6" dur="1000" fill="hold"/>
                                        <p:tgtEl>
                                          <p:spTgt spid="83983"/>
                                        </p:tgtEl>
                                        <p:attrNameLst>
                                          <p:attrName>style.color</p:attrName>
                                        </p:attrNameLst>
                                      </p:cBhvr>
                                      <p:by>
                                        <p:hsl h="7200000" s="0" l="0"/>
                                      </p:by>
                                    </p:animClr>
                                    <p:animClr clrSpc="hsl" dir="cw">
                                      <p:cBhvr>
                                        <p:cTn id="7" dur="1000" fill="hold"/>
                                        <p:tgtEl>
                                          <p:spTgt spid="83983"/>
                                        </p:tgtEl>
                                        <p:attrNameLst>
                                          <p:attrName>fillcolor</p:attrName>
                                        </p:attrNameLst>
                                      </p:cBhvr>
                                      <p:by>
                                        <p:hsl h="7200000" s="0" l="0"/>
                                      </p:by>
                                    </p:animClr>
                                    <p:animClr clrSpc="hsl" dir="cw">
                                      <p:cBhvr>
                                        <p:cTn id="8" dur="1000" fill="hold"/>
                                        <p:tgtEl>
                                          <p:spTgt spid="83983"/>
                                        </p:tgtEl>
                                        <p:attrNameLst>
                                          <p:attrName>stroke.color</p:attrName>
                                        </p:attrNameLst>
                                      </p:cBhvr>
                                      <p:by>
                                        <p:hsl h="7200000" s="0" l="0"/>
                                      </p:by>
                                    </p:animClr>
                                    <p:set>
                                      <p:cBhvr>
                                        <p:cTn id="9" dur="1000" fill="hold"/>
                                        <p:tgtEl>
                                          <p:spTgt spid="839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http://mst.eva.vn/upload/news/2009-07-29/me-tin-di-doa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685800"/>
            <a:ext cx="7239000" cy="5357813"/>
          </a:xfrm>
          <a:noFill/>
        </p:spPr>
      </p:pic>
    </p:spTree>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l_fi" descr="2601101658301048ec775b2097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57200"/>
            <a:ext cx="8001000" cy="5715000"/>
          </a:xfrm>
          <a:noFill/>
        </p:spPr>
      </p:pic>
    </p:spTree>
  </p:cSld>
  <p:clrMapOvr>
    <a:masterClrMapping/>
  </p:clrMapOvr>
  <p:transition spd="slow">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l_fi" descr="1736029270_doi_tuong__ma_tu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304800"/>
            <a:ext cx="7924800" cy="6054725"/>
          </a:xfrm>
          <a:noFill/>
        </p:spPr>
      </p:pic>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title"/>
          </p:nvPr>
        </p:nvSpPr>
        <p:spPr>
          <a:xfrm>
            <a:off x="457200" y="274638"/>
            <a:ext cx="8229600" cy="792162"/>
          </a:xfrm>
          <a:noFill/>
        </p:spPr>
        <p:txBody>
          <a:bodyPr/>
          <a:lstStyle/>
          <a:p>
            <a:pPr eaLnBrk="1" hangingPunct="1"/>
            <a:r>
              <a:rPr lang="en-US" b="1" smtClean="0"/>
              <a:t>VI PHẠM GIAO THÔNG</a:t>
            </a:r>
          </a:p>
        </p:txBody>
      </p:sp>
      <p:pic>
        <p:nvPicPr>
          <p:cNvPr id="105474" name="Picture 2" descr="an toan giao tho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16138" y="2843213"/>
            <a:ext cx="3333750" cy="2514600"/>
          </a:xfrm>
          <a:noFill/>
          <a:ln w="38100">
            <a:solidFill>
              <a:srgbClr val="009900"/>
            </a:solid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checkerboard(across)">
                                      <p:cBhvr>
                                        <p:cTn id="7" dur="500"/>
                                        <p:tgtEl>
                                          <p:spTgt spid="105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5474"/>
                                        </p:tgtEl>
                                        <p:attrNameLst>
                                          <p:attrName>style.visibility</p:attrName>
                                        </p:attrNameLst>
                                      </p:cBhvr>
                                      <p:to>
                                        <p:strVal val="visible"/>
                                      </p:to>
                                    </p:set>
                                    <p:animEffect transition="in" filter="checkerboard(across)">
                                      <p:cBhvr>
                                        <p:cTn id="12" dur="500"/>
                                        <p:tgtEl>
                                          <p:spTgt spid="1054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5475"/>
                                        </p:tgtEl>
                                        <p:attrNameLst>
                                          <p:attrName>style.visibility</p:attrName>
                                        </p:attrNameLst>
                                      </p:cBhvr>
                                      <p:to>
                                        <p:strVal val="visible"/>
                                      </p:to>
                                    </p:set>
                                    <p:animEffect transition="in" filter="diamond(in)">
                                      <p:cBhvr>
                                        <p:cTn id="17"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0" y="3048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u="sng">
                <a:solidFill>
                  <a:srgbClr val="0000CC"/>
                </a:solidFill>
                <a:latin typeface="Times New Roman" pitchFamily="18" charset="0"/>
                <a:cs typeface="Times New Roman" pitchFamily="18" charset="0"/>
              </a:rPr>
              <a:t>Tiết 10</a:t>
            </a:r>
          </a:p>
        </p:txBody>
      </p:sp>
      <p:sp>
        <p:nvSpPr>
          <p:cNvPr id="13" name="Text Box 3"/>
          <p:cNvSpPr txBox="1">
            <a:spLocks noChangeArrowheads="1"/>
          </p:cNvSpPr>
          <p:nvPr/>
        </p:nvSpPr>
        <p:spPr bwMode="auto">
          <a:xfrm>
            <a:off x="4419600" y="3048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a:solidFill>
                  <a:srgbClr val="FF0066"/>
                </a:solidFill>
                <a:latin typeface="Times New Roman" pitchFamily="18" charset="0"/>
                <a:cs typeface="Times New Roman" pitchFamily="18" charset="0"/>
              </a:rPr>
              <a:t>Bài 9</a:t>
            </a:r>
          </a:p>
        </p:txBody>
      </p:sp>
      <p:sp>
        <p:nvSpPr>
          <p:cNvPr id="14" name="WordArt 4"/>
          <p:cNvSpPr>
            <a:spLocks noChangeArrowheads="1" noChangeShapeType="1" noTextEdit="1"/>
          </p:cNvSpPr>
          <p:nvPr/>
        </p:nvSpPr>
        <p:spPr bwMode="auto">
          <a:xfrm>
            <a:off x="914400" y="762000"/>
            <a:ext cx="7239000" cy="762000"/>
          </a:xfrm>
          <a:prstGeom prst="rect">
            <a:avLst/>
          </a:prstGeom>
        </p:spPr>
        <p:txBody>
          <a:bodyPr wrap="none" fromWordArt="1">
            <a:prstTxWarp prst="textPlain">
              <a:avLst>
                <a:gd name="adj" fmla="val 50000"/>
              </a:avLst>
            </a:prstTxWarp>
          </a:bodyPr>
          <a:lstStyle/>
          <a:p>
            <a:pPr algn="ctr"/>
            <a:r>
              <a:rPr lang="vi-VN" sz="3200" kern="1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GÓP PHẦN XÂY DỰNG NẾP SỐNG VĂN HÓA Ở CỘNG ĐỒNG DÂN CƯ</a:t>
            </a:r>
            <a:endParaRPr lang="en-US" sz="3200" kern="1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15" name="Text Box 7"/>
          <p:cNvSpPr txBox="1">
            <a:spLocks noChangeArrowheads="1"/>
          </p:cNvSpPr>
          <p:nvPr/>
        </p:nvSpPr>
        <p:spPr bwMode="auto">
          <a:xfrm>
            <a:off x="381000" y="2057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u="sng">
                <a:solidFill>
                  <a:srgbClr val="000099"/>
                </a:solidFill>
                <a:latin typeface="Times New Roman" pitchFamily="18" charset="0"/>
                <a:cs typeface="Times New Roman" pitchFamily="18" charset="0"/>
              </a:rPr>
              <a:t>I- Đặt vấn đề</a:t>
            </a:r>
          </a:p>
        </p:txBody>
      </p:sp>
      <p:sp>
        <p:nvSpPr>
          <p:cNvPr id="16" name="Text Box 8">
            <a:hlinkClick r:id="rId2" action="ppaction://hlinksldjump"/>
          </p:cNvPr>
          <p:cNvSpPr txBox="1">
            <a:spLocks noChangeArrowheads="1"/>
          </p:cNvSpPr>
          <p:nvPr/>
        </p:nvSpPr>
        <p:spPr bwMode="auto">
          <a:xfrm>
            <a:off x="2438400" y="2354263"/>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rgbClr val="000099"/>
                </a:solidFill>
                <a:latin typeface="Times New Roman" pitchFamily="18" charset="0"/>
                <a:cs typeface="Times New Roman" pitchFamily="18" charset="0"/>
              </a:rPr>
              <a:t>Phân tích vấn đề:</a:t>
            </a:r>
          </a:p>
        </p:txBody>
      </p:sp>
      <p:sp>
        <p:nvSpPr>
          <p:cNvPr id="17" name="Line 9"/>
          <p:cNvSpPr>
            <a:spLocks noChangeShapeType="1"/>
          </p:cNvSpPr>
          <p:nvPr/>
        </p:nvSpPr>
        <p:spPr bwMode="auto">
          <a:xfrm flipV="1">
            <a:off x="5029200" y="2438400"/>
            <a:ext cx="533400" cy="15240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0"/>
          <p:cNvSpPr>
            <a:spLocks noChangeShapeType="1"/>
          </p:cNvSpPr>
          <p:nvPr/>
        </p:nvSpPr>
        <p:spPr bwMode="auto">
          <a:xfrm>
            <a:off x="5029200" y="2590800"/>
            <a:ext cx="533400" cy="22860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11"/>
          <p:cNvSpPr txBox="1">
            <a:spLocks noChangeArrowheads="1"/>
          </p:cNvSpPr>
          <p:nvPr/>
        </p:nvSpPr>
        <p:spPr bwMode="auto">
          <a:xfrm>
            <a:off x="5546725" y="2246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99"/>
                </a:solidFill>
                <a:latin typeface="Times New Roman" pitchFamily="18" charset="0"/>
                <a:cs typeface="Times New Roman" pitchFamily="18" charset="0"/>
              </a:rPr>
              <a:t>1</a:t>
            </a:r>
          </a:p>
        </p:txBody>
      </p:sp>
      <p:sp>
        <p:nvSpPr>
          <p:cNvPr id="20" name="Text Box 12"/>
          <p:cNvSpPr txBox="1">
            <a:spLocks noChangeArrowheads="1"/>
          </p:cNvSpPr>
          <p:nvPr/>
        </p:nvSpPr>
        <p:spPr bwMode="auto">
          <a:xfrm>
            <a:off x="5546725" y="2551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000099"/>
                </a:solidFill>
                <a:latin typeface="Times New Roman" pitchFamily="18" charset="0"/>
                <a:cs typeface="Times New Roman" pitchFamily="18" charset="0"/>
              </a:rPr>
              <a:t>2</a:t>
            </a:r>
          </a:p>
        </p:txBody>
      </p:sp>
      <p:sp>
        <p:nvSpPr>
          <p:cNvPr id="21" name="Text Box 13">
            <a:hlinkClick r:id="rId3" action="ppaction://hlinksldjump"/>
          </p:cNvPr>
          <p:cNvSpPr txBox="1">
            <a:spLocks noChangeArrowheads="1"/>
          </p:cNvSpPr>
          <p:nvPr/>
        </p:nvSpPr>
        <p:spPr bwMode="auto">
          <a:xfrm>
            <a:off x="381000" y="2819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u="sng">
                <a:solidFill>
                  <a:srgbClr val="000099"/>
                </a:solidFill>
                <a:latin typeface="Times New Roman" pitchFamily="18" charset="0"/>
                <a:cs typeface="Times New Roman" pitchFamily="18" charset="0"/>
              </a:rPr>
              <a:t>II- Nội dung</a:t>
            </a:r>
          </a:p>
        </p:txBody>
      </p:sp>
      <p:sp>
        <p:nvSpPr>
          <p:cNvPr id="22" name="Text Box 14">
            <a:hlinkClick r:id="rId3" action="ppaction://hlinksldjump"/>
          </p:cNvPr>
          <p:cNvSpPr txBox="1">
            <a:spLocks noChangeArrowheads="1"/>
          </p:cNvSpPr>
          <p:nvPr/>
        </p:nvSpPr>
        <p:spPr bwMode="auto">
          <a:xfrm>
            <a:off x="1828800" y="3352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i="1">
                <a:solidFill>
                  <a:srgbClr val="000099"/>
                </a:solidFill>
                <a:latin typeface="Times New Roman" pitchFamily="18" charset="0"/>
                <a:cs typeface="Times New Roman" pitchFamily="18" charset="0"/>
              </a:rPr>
              <a:t>1. Thế nào là cộng đồng dân cư?</a:t>
            </a:r>
          </a:p>
        </p:txBody>
      </p:sp>
      <p:sp>
        <p:nvSpPr>
          <p:cNvPr id="23" name="Text Box 15">
            <a:hlinkClick r:id="rId4" action="ppaction://hlinksldjump"/>
          </p:cNvPr>
          <p:cNvSpPr txBox="1">
            <a:spLocks noChangeArrowheads="1"/>
          </p:cNvSpPr>
          <p:nvPr/>
        </p:nvSpPr>
        <p:spPr bwMode="auto">
          <a:xfrm>
            <a:off x="1828800" y="38862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i="1">
                <a:solidFill>
                  <a:srgbClr val="000099"/>
                </a:solidFill>
                <a:latin typeface="Times New Roman" pitchFamily="18" charset="0"/>
                <a:cs typeface="Times New Roman" pitchFamily="18" charset="0"/>
              </a:rPr>
              <a:t>2. Xây dựng nếp sống văn hóa như thế nào</a:t>
            </a:r>
          </a:p>
        </p:txBody>
      </p:sp>
      <p:sp>
        <p:nvSpPr>
          <p:cNvPr id="24" name="Text Box 16">
            <a:hlinkClick r:id="rId3" action="ppaction://hlinksldjump"/>
          </p:cNvPr>
          <p:cNvSpPr txBox="1">
            <a:spLocks noChangeArrowheads="1"/>
          </p:cNvSpPr>
          <p:nvPr/>
        </p:nvSpPr>
        <p:spPr bwMode="auto">
          <a:xfrm>
            <a:off x="1828800" y="44196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i="1">
                <a:solidFill>
                  <a:srgbClr val="000099"/>
                </a:solidFill>
                <a:latin typeface="Times New Roman" pitchFamily="18" charset="0"/>
                <a:cs typeface="Times New Roman" pitchFamily="18" charset="0"/>
              </a:rPr>
              <a:t>3. Ý nghĩa của việc xây dựng nếp sống văn hóa</a:t>
            </a:r>
          </a:p>
        </p:txBody>
      </p:sp>
      <p:sp>
        <p:nvSpPr>
          <p:cNvPr id="25" name="Text Box 17">
            <a:hlinkClick r:id="rId5" action="ppaction://hlinksldjump"/>
          </p:cNvPr>
          <p:cNvSpPr txBox="1">
            <a:spLocks noChangeArrowheads="1"/>
          </p:cNvSpPr>
          <p:nvPr/>
        </p:nvSpPr>
        <p:spPr bwMode="auto">
          <a:xfrm>
            <a:off x="1676400" y="50292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i="1">
                <a:solidFill>
                  <a:srgbClr val="000099"/>
                </a:solidFill>
                <a:latin typeface="Times New Roman" pitchFamily="18" charset="0"/>
                <a:cs typeface="Times New Roman" pitchFamily="18" charset="0"/>
              </a:rPr>
              <a:t> 4. Học sinh phải làm gì</a:t>
            </a:r>
          </a:p>
        </p:txBody>
      </p:sp>
      <p:sp>
        <p:nvSpPr>
          <p:cNvPr id="26" name="Text Box 18">
            <a:hlinkClick r:id="rId6" action="ppaction://hlinksldjump"/>
          </p:cNvPr>
          <p:cNvSpPr txBox="1">
            <a:spLocks noChangeArrowheads="1"/>
          </p:cNvSpPr>
          <p:nvPr/>
        </p:nvSpPr>
        <p:spPr bwMode="auto">
          <a:xfrm>
            <a:off x="457200" y="5638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u="sng">
                <a:solidFill>
                  <a:srgbClr val="000099"/>
                </a:solidFill>
                <a:latin typeface="Times New Roman" pitchFamily="18" charset="0"/>
                <a:cs typeface="Times New Roman" pitchFamily="18" charset="0"/>
              </a:rPr>
              <a:t>III- Luyện tập</a:t>
            </a:r>
          </a:p>
        </p:txBody>
      </p:sp>
      <p:pic>
        <p:nvPicPr>
          <p:cNvPr id="9233" name="Picture 19" descr="628290gqhiis6k6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5715000"/>
            <a:ext cx="4533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nodeType="afterGroup">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anim calcmode="lin" valueType="num">
                                      <p:cBhvr>
                                        <p:cTn id="1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3"/>
                                        </p:tgtEl>
                                      </p:cBhvr>
                                    </p:animEffect>
                                  </p:childTnLst>
                                </p:cTn>
                              </p:par>
                            </p:childTnLst>
                          </p:cTn>
                        </p:par>
                        <p:par>
                          <p:cTn id="20" fill="hold" nodeType="afterGroup">
                            <p:stCondLst>
                              <p:cond delay="1400"/>
                            </p:stCondLst>
                            <p:childTnLst>
                              <p:par>
                                <p:cTn id="21" presetID="2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5"/>
                                        </p:tgtEl>
                                        <p:attrNameLst>
                                          <p:attrName>ppt_y</p:attrName>
                                        </p:attrNameLst>
                                      </p:cBhvr>
                                      <p:tavLst>
                                        <p:tav tm="0">
                                          <p:val>
                                            <p:strVal val="#ppt_y"/>
                                          </p:val>
                                        </p:tav>
                                        <p:tav tm="100000">
                                          <p:val>
                                            <p:strVal val="#ppt_y"/>
                                          </p:val>
                                        </p:tav>
                                      </p:tavLst>
                                    </p:anim>
                                    <p:anim calcmode="lin" valueType="num">
                                      <p:cBhvr>
                                        <p:cTn id="3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5"/>
                                        </p:tgtEl>
                                      </p:cBhvr>
                                    </p:animEffect>
                                  </p:childTnLst>
                                </p:cTn>
                              </p:par>
                            </p:childTnLst>
                          </p:cTn>
                        </p:par>
                        <p:par>
                          <p:cTn id="34" fill="hold" nodeType="afterGroup">
                            <p:stCondLst>
                              <p:cond delay="950"/>
                            </p:stCondLst>
                            <p:childTnLst>
                              <p:par>
                                <p:cTn id="35" presetID="2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450"/>
                            </p:stCondLst>
                            <p:childTnLst>
                              <p:par>
                                <p:cTn id="40" presetID="23" presetClass="entr" presetSubtype="16"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childTnLst>
                                </p:cTn>
                              </p:par>
                            </p:childTnLst>
                          </p:cTn>
                        </p:par>
                        <p:par>
                          <p:cTn id="44" fill="hold" nodeType="afterGroup">
                            <p:stCondLst>
                              <p:cond delay="1950"/>
                            </p:stCondLst>
                            <p:childTnLst>
                              <p:par>
                                <p:cTn id="45" presetID="2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45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9"/>
                                        </p:tgtEl>
                                      </p:cBhvr>
                                    </p:animEffect>
                                  </p:childTnLst>
                                </p:cTn>
                              </p:par>
                            </p:childTnLst>
                          </p:cTn>
                        </p:par>
                        <p:par>
                          <p:cTn id="57" fill="hold" nodeType="afterGroup">
                            <p:stCondLst>
                              <p:cond delay="295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0"/>
                                        </p:tgtEl>
                                        <p:attrNameLst>
                                          <p:attrName>ppt_y</p:attrName>
                                        </p:attrNameLst>
                                      </p:cBhvr>
                                      <p:tavLst>
                                        <p:tav tm="0">
                                          <p:val>
                                            <p:strVal val="#ppt_y"/>
                                          </p:val>
                                        </p:tav>
                                        <p:tav tm="100000">
                                          <p:val>
                                            <p:strVal val="#ppt_y"/>
                                          </p:val>
                                        </p:tav>
                                      </p:tavLst>
                                    </p:anim>
                                    <p:anim calcmode="lin" valueType="num">
                                      <p:cBhvr>
                                        <p:cTn id="6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1"/>
                                        </p:tgtEl>
                                        <p:attrNameLst>
                                          <p:attrName>ppt_y</p:attrName>
                                        </p:attrNameLst>
                                      </p:cBhvr>
                                      <p:tavLst>
                                        <p:tav tm="0">
                                          <p:val>
                                            <p:strVal val="#ppt_y"/>
                                          </p:val>
                                        </p:tav>
                                        <p:tav tm="100000">
                                          <p:val>
                                            <p:strVal val="#ppt_y"/>
                                          </p:val>
                                        </p:tav>
                                      </p:tavLst>
                                    </p:anim>
                                    <p:anim calcmode="lin" valueType="num">
                                      <p:cBhvr>
                                        <p:cTn id="7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2"/>
                                        </p:tgtEl>
                                        <p:attrNameLst>
                                          <p:attrName>ppt_y</p:attrName>
                                        </p:attrNameLst>
                                      </p:cBhvr>
                                      <p:tavLst>
                                        <p:tav tm="0">
                                          <p:val>
                                            <p:strVal val="#ppt_y"/>
                                          </p:val>
                                        </p:tav>
                                        <p:tav tm="100000">
                                          <p:val>
                                            <p:strVal val="#ppt_y"/>
                                          </p:val>
                                        </p:tav>
                                      </p:tavLst>
                                    </p:anim>
                                    <p:anim calcmode="lin" valueType="num">
                                      <p:cBhvr>
                                        <p:cTn id="8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2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3"/>
                                        </p:tgtEl>
                                        <p:attrNameLst>
                                          <p:attrName>ppt_y</p:attrName>
                                        </p:attrNameLst>
                                      </p:cBhvr>
                                      <p:tavLst>
                                        <p:tav tm="0">
                                          <p:val>
                                            <p:strVal val="#ppt_y"/>
                                          </p:val>
                                        </p:tav>
                                        <p:tav tm="100000">
                                          <p:val>
                                            <p:strVal val="#ppt_y"/>
                                          </p:val>
                                        </p:tav>
                                      </p:tavLst>
                                    </p:anim>
                                    <p:anim calcmode="lin" valueType="num">
                                      <p:cBhvr>
                                        <p:cTn id="8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1" presetClass="entr" presetSubtype="0" fill="hold" grpId="0" nodeType="clickEffect">
                                  <p:stCondLst>
                                    <p:cond delay="0"/>
                                  </p:stCondLst>
                                  <p:iterate type="lt">
                                    <p:tmPct val="10000"/>
                                  </p:iterate>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4"/>
                                        </p:tgtEl>
                                        <p:attrNameLst>
                                          <p:attrName>ppt_y</p:attrName>
                                        </p:attrNameLst>
                                      </p:cBhvr>
                                      <p:tavLst>
                                        <p:tav tm="0">
                                          <p:val>
                                            <p:strVal val="#ppt_y"/>
                                          </p:val>
                                        </p:tav>
                                        <p:tav tm="100000">
                                          <p:val>
                                            <p:strVal val="#ppt_y"/>
                                          </p:val>
                                        </p:tav>
                                      </p:tavLst>
                                    </p:anim>
                                    <p:anim calcmode="lin" valueType="num">
                                      <p:cBhvr>
                                        <p:cTn id="9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4"/>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25"/>
                                        </p:tgtEl>
                                        <p:attrNameLst>
                                          <p:attrName>style.visibility</p:attrName>
                                        </p:attrNameLst>
                                      </p:cBhvr>
                                      <p:to>
                                        <p:strVal val="visible"/>
                                      </p:to>
                                    </p:set>
                                    <p:anim calcmode="lin" valueType="num">
                                      <p:cBhvr>
                                        <p:cTn id="10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5"/>
                                        </p:tgtEl>
                                        <p:attrNameLst>
                                          <p:attrName>ppt_y</p:attrName>
                                        </p:attrNameLst>
                                      </p:cBhvr>
                                      <p:tavLst>
                                        <p:tav tm="0">
                                          <p:val>
                                            <p:strVal val="#ppt_y"/>
                                          </p:val>
                                        </p:tav>
                                        <p:tav tm="100000">
                                          <p:val>
                                            <p:strVal val="#ppt_y"/>
                                          </p:val>
                                        </p:tav>
                                      </p:tavLst>
                                    </p:anim>
                                    <p:anim calcmode="lin" valueType="num">
                                      <p:cBhvr>
                                        <p:cTn id="10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5"/>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1" presetClass="entr" presetSubtype="0" fill="hold" grpId="0" nodeType="clickEffect">
                                  <p:stCondLst>
                                    <p:cond delay="0"/>
                                  </p:stCondLst>
                                  <p:iterate type="lt">
                                    <p:tmPct val="10000"/>
                                  </p:iterate>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26"/>
                                        </p:tgtEl>
                                        <p:attrNameLst>
                                          <p:attrName>ppt_y</p:attrName>
                                        </p:attrNameLst>
                                      </p:cBhvr>
                                      <p:tavLst>
                                        <p:tav tm="0">
                                          <p:val>
                                            <p:strVal val="#ppt_y"/>
                                          </p:val>
                                        </p:tav>
                                        <p:tav tm="100000">
                                          <p:val>
                                            <p:strVal val="#ppt_y"/>
                                          </p:val>
                                        </p:tav>
                                      </p:tavLst>
                                    </p:anim>
                                    <p:anim calcmode="lin" valueType="num">
                                      <p:cBhvr>
                                        <p:cTn id="116"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P spid="17" grpId="0" animBg="1"/>
      <p:bldP spid="18" grpId="0" animBg="1"/>
      <p:bldP spid="19" grpId="0"/>
      <p:bldP spid="20" grpId="0"/>
      <p:bldP spid="21" grpId="0"/>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n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6781800" cy="6858000"/>
          </a:xfrm>
          <a:noFill/>
          <a:ln w="57150">
            <a:solidFill>
              <a:srgbClr val="CC0000"/>
            </a:solidFill>
            <a:miter lim="800000"/>
            <a:headEnd/>
            <a:tailEnd/>
          </a:ln>
        </p:spPr>
      </p:pic>
      <p:sp>
        <p:nvSpPr>
          <p:cNvPr id="45059" name="Text Box 5"/>
          <p:cNvSpPr txBox="1">
            <a:spLocks noChangeArrowheads="1"/>
          </p:cNvSpPr>
          <p:nvPr/>
        </p:nvSpPr>
        <p:spPr bwMode="auto">
          <a:xfrm>
            <a:off x="6705600" y="665163"/>
            <a:ext cx="2438400" cy="60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rgbClr val="0000FF"/>
                </a:solidFill>
                <a:latin typeface="VNI-Times" pitchFamily="2" charset="0"/>
              </a:rPr>
              <a:t>- </a:t>
            </a:r>
            <a:r>
              <a:rPr lang="en-US" sz="3600" b="1">
                <a:solidFill>
                  <a:srgbClr val="0000FF"/>
                </a:solidFill>
                <a:latin typeface="VNI-Times" pitchFamily="2" charset="0"/>
              </a:rPr>
              <a:t>Toå      chöùc </a:t>
            </a:r>
          </a:p>
          <a:p>
            <a:pPr algn="ctr" eaLnBrk="1" hangingPunct="1">
              <a:spcBef>
                <a:spcPct val="50000"/>
              </a:spcBef>
            </a:pPr>
            <a:r>
              <a:rPr lang="en-US" sz="3600" b="1">
                <a:solidFill>
                  <a:srgbClr val="0000FF"/>
                </a:solidFill>
                <a:latin typeface="VNI-Times" pitchFamily="2" charset="0"/>
              </a:rPr>
              <a:t>ñaùnh</a:t>
            </a:r>
          </a:p>
          <a:p>
            <a:pPr algn="ctr" eaLnBrk="1" hangingPunct="1">
              <a:spcBef>
                <a:spcPct val="50000"/>
              </a:spcBef>
            </a:pPr>
            <a:r>
              <a:rPr lang="en-US" sz="3600" b="1">
                <a:solidFill>
                  <a:srgbClr val="0000FF"/>
                </a:solidFill>
                <a:latin typeface="VNI-Times" pitchFamily="2" charset="0"/>
              </a:rPr>
              <a:t> baïc</a:t>
            </a:r>
          </a:p>
          <a:p>
            <a:pPr algn="ctr" eaLnBrk="1" hangingPunct="1">
              <a:spcBef>
                <a:spcPct val="50000"/>
              </a:spcBef>
            </a:pPr>
            <a:r>
              <a:rPr lang="en-US" sz="3600" b="1">
                <a:solidFill>
                  <a:srgbClr val="0000FF"/>
                </a:solidFill>
                <a:latin typeface="VNI-Times" pitchFamily="2" charset="0"/>
              </a:rPr>
              <a:t>- Gieát ngöôøi</a:t>
            </a:r>
          </a:p>
          <a:p>
            <a:pPr algn="ctr" eaLnBrk="1" hangingPunct="1">
              <a:spcBef>
                <a:spcPct val="50000"/>
              </a:spcBef>
              <a:buFontTx/>
              <a:buChar char="-"/>
            </a:pPr>
            <a:r>
              <a:rPr lang="en-US" sz="3600" b="1">
                <a:solidFill>
                  <a:srgbClr val="0000FF"/>
                </a:solidFill>
                <a:latin typeface="VNI-Times" pitchFamily="2" charset="0"/>
              </a:rPr>
              <a:t> Hoái loä</a:t>
            </a:r>
          </a:p>
          <a:p>
            <a:pPr algn="ctr" eaLnBrk="1" hangingPunct="1">
              <a:spcBef>
                <a:spcPct val="50000"/>
              </a:spcBef>
            </a:pPr>
            <a:endParaRPr lang="en-US" sz="4400" b="1">
              <a:solidFill>
                <a:srgbClr val="0000FF"/>
              </a:solidFill>
              <a:latin typeface="VNI-Times"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amond(in)">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idx="1"/>
          </p:nvPr>
        </p:nvSpPr>
        <p:spPr>
          <a:xfrm>
            <a:off x="228600" y="1524000"/>
            <a:ext cx="3352800" cy="5029200"/>
          </a:xfrm>
          <a:ln w="76200" cmpd="tri">
            <a:solidFill>
              <a:schemeClr val="tx1"/>
            </a:solidFill>
            <a:miter lim="800000"/>
            <a:headEnd/>
            <a:tailEnd/>
          </a:ln>
        </p:spPr>
        <p:txBody>
          <a:bodyPr/>
          <a:lstStyle/>
          <a:p>
            <a:pPr algn="just" eaLnBrk="1" hangingPunct="1">
              <a:buFontTx/>
              <a:buNone/>
            </a:pPr>
            <a:r>
              <a:rPr lang="en-US" sz="3600" b="1" smtClean="0">
                <a:solidFill>
                  <a:srgbClr val="0000FF"/>
                </a:solidFill>
                <a:latin typeface="Times New Roman" pitchFamily="18" charset="0"/>
                <a:cs typeface="Times New Roman" pitchFamily="18" charset="0"/>
              </a:rPr>
              <a:t>Vì sao cần phải xây dựng nếp sống văn hóa khu dân cư ?</a:t>
            </a:r>
          </a:p>
          <a:p>
            <a:pPr algn="just" eaLnBrk="1" hangingPunct="1">
              <a:buFontTx/>
              <a:buNone/>
            </a:pPr>
            <a:endParaRPr lang="en-US" sz="3600" b="1" smtClean="0">
              <a:solidFill>
                <a:srgbClr val="0000FF"/>
              </a:solidFill>
              <a:latin typeface="Times New Roman" pitchFamily="18" charset="0"/>
              <a:cs typeface="Times New Roman" pitchFamily="18" charset="0"/>
            </a:endParaRPr>
          </a:p>
          <a:p>
            <a:pPr eaLnBrk="1" hangingPunct="1"/>
            <a:endParaRPr lang="en-US" sz="1800" smtClean="0">
              <a:latin typeface="Times New Roman" pitchFamily="18" charset="0"/>
              <a:cs typeface="Times New Roman" pitchFamily="18" charset="0"/>
            </a:endParaRPr>
          </a:p>
          <a:p>
            <a:pPr eaLnBrk="1" hangingPunct="1"/>
            <a:endParaRPr lang="en-US" sz="1800" smtClean="0">
              <a:latin typeface="Times New Roman" pitchFamily="18" charset="0"/>
              <a:cs typeface="Times New Roman" pitchFamily="18" charset="0"/>
            </a:endParaRPr>
          </a:p>
        </p:txBody>
      </p:sp>
      <p:sp>
        <p:nvSpPr>
          <p:cNvPr id="116741" name="Rectangle 5"/>
          <p:cNvSpPr>
            <a:spLocks noChangeArrowheads="1"/>
          </p:cNvSpPr>
          <p:nvPr/>
        </p:nvSpPr>
        <p:spPr bwMode="auto">
          <a:xfrm>
            <a:off x="3962400" y="1524000"/>
            <a:ext cx="4953000" cy="49530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spcBef>
                <a:spcPct val="20000"/>
              </a:spcBef>
            </a:pPr>
            <a:r>
              <a:rPr lang="en-US" sz="2800" b="1">
                <a:solidFill>
                  <a:srgbClr val="FF0066"/>
                </a:solidFill>
                <a:latin typeface="Times New Roman" pitchFamily="18" charset="0"/>
                <a:cs typeface="Times New Roman" pitchFamily="18" charset="0"/>
              </a:rPr>
              <a:t>2. </a:t>
            </a:r>
            <a:r>
              <a:rPr lang="en-US" sz="2800" b="1" u="sng">
                <a:solidFill>
                  <a:srgbClr val="FF0066"/>
                </a:solidFill>
                <a:latin typeface="Times New Roman" pitchFamily="18" charset="0"/>
                <a:cs typeface="Times New Roman" pitchFamily="18" charset="0"/>
              </a:rPr>
              <a:t>Ý nghĩa việc xây dựng nếp sống văn hóa ở cộng đồng dân cư:</a:t>
            </a:r>
          </a:p>
          <a:p>
            <a:pPr marL="342900" indent="-342900" eaLnBrk="1" hangingPunct="1">
              <a:spcBef>
                <a:spcPct val="20000"/>
              </a:spcBef>
            </a:pPr>
            <a:r>
              <a:rPr lang="en-US" sz="2800" b="1">
                <a:solidFill>
                  <a:srgbClr val="FF0066"/>
                </a:solidFill>
                <a:latin typeface="Times New Roman" pitchFamily="18" charset="0"/>
                <a:cs typeface="Times New Roman" pitchFamily="18" charset="0"/>
              </a:rPr>
              <a:t>  - Góp phần làm cho cuộc sống bình yên, hạnh phúc.</a:t>
            </a:r>
          </a:p>
          <a:p>
            <a:pPr marL="342900" indent="-342900" eaLnBrk="1" hangingPunct="1">
              <a:spcBef>
                <a:spcPct val="20000"/>
              </a:spcBef>
            </a:pPr>
            <a:r>
              <a:rPr lang="en-US" sz="2800" b="1">
                <a:solidFill>
                  <a:srgbClr val="FF0066"/>
                </a:solidFill>
                <a:latin typeface="Times New Roman" pitchFamily="18" charset="0"/>
                <a:cs typeface="Times New Roman" pitchFamily="18" charset="0"/>
              </a:rPr>
              <a:t>- Bảo vệ và phát huy truyền thống văn hóa tốt đẹp của dân tộc.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strips(downLeft)">
                                      <p:cBhvr>
                                        <p:cTn id="7" dur="500"/>
                                        <p:tgtEl>
                                          <p:spTgt spid="1167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 calcmode="lin" valueType="num">
                                      <p:cBhvr additive="base">
                                        <p:cTn id="12" dur="500" fill="hold"/>
                                        <p:tgtEl>
                                          <p:spTgt spid="116741"/>
                                        </p:tgtEl>
                                        <p:attrNameLst>
                                          <p:attrName>ppt_x</p:attrName>
                                        </p:attrNameLst>
                                      </p:cBhvr>
                                      <p:tavLst>
                                        <p:tav tm="0">
                                          <p:val>
                                            <p:strVal val="#ppt_x"/>
                                          </p:val>
                                        </p:tav>
                                        <p:tav tm="100000">
                                          <p:val>
                                            <p:strVal val="#ppt_x"/>
                                          </p:val>
                                        </p:tav>
                                      </p:tavLst>
                                    </p:anim>
                                    <p:anim calcmode="lin" valueType="num">
                                      <p:cBhvr additive="base">
                                        <p:cTn id="13" dur="500" fill="hold"/>
                                        <p:tgtEl>
                                          <p:spTgt spid="1167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build="p"/>
      <p:bldP spid="1167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idx="1"/>
          </p:nvPr>
        </p:nvSpPr>
        <p:spPr>
          <a:xfrm>
            <a:off x="228600" y="1524000"/>
            <a:ext cx="2819400" cy="4724400"/>
          </a:xfrm>
          <a:ln w="57150" cmpd="thinThick">
            <a:solidFill>
              <a:schemeClr val="tx1"/>
            </a:solidFill>
            <a:miter lim="800000"/>
            <a:headEnd/>
            <a:tailEnd/>
          </a:ln>
        </p:spPr>
        <p:txBody>
          <a:bodyPr/>
          <a:lstStyle/>
          <a:p>
            <a:pPr algn="just" eaLnBrk="1" hangingPunct="1">
              <a:buFontTx/>
              <a:buNone/>
            </a:pPr>
            <a:r>
              <a:rPr lang="en-US" sz="3000" b="1" smtClean="0">
                <a:solidFill>
                  <a:srgbClr val="0000FF"/>
                </a:solidFill>
                <a:latin typeface="Times New Roman" pitchFamily="18" charset="0"/>
                <a:cs typeface="Times New Roman" pitchFamily="18" charset="0"/>
              </a:rPr>
              <a:t>Học sinh làm gì xây dựng nếp sống văn hóa khu dân cư?</a:t>
            </a:r>
          </a:p>
          <a:p>
            <a:pPr eaLnBrk="1" hangingPunct="1"/>
            <a:endParaRPr lang="en-US" sz="3000" b="1" smtClean="0">
              <a:solidFill>
                <a:srgbClr val="0000FF"/>
              </a:solidFill>
              <a:latin typeface="Times New Roman" pitchFamily="18" charset="0"/>
              <a:cs typeface="Times New Roman" pitchFamily="18" charset="0"/>
            </a:endParaRPr>
          </a:p>
          <a:p>
            <a:pPr eaLnBrk="1" hangingPunct="1">
              <a:buFontTx/>
              <a:buNone/>
            </a:pPr>
            <a:endParaRPr lang="en-US" sz="3000" smtClean="0">
              <a:solidFill>
                <a:srgbClr val="0000FF"/>
              </a:solidFill>
              <a:latin typeface="Times New Roman" pitchFamily="18" charset="0"/>
              <a:cs typeface="Times New Roman" pitchFamily="18" charset="0"/>
            </a:endParaRPr>
          </a:p>
          <a:p>
            <a:pPr eaLnBrk="1" hangingPunct="1"/>
            <a:endParaRPr lang="en-US" sz="3000" smtClean="0">
              <a:latin typeface="Times New Roman" pitchFamily="18" charset="0"/>
              <a:cs typeface="Times New Roman" pitchFamily="18" charset="0"/>
            </a:endParaRPr>
          </a:p>
        </p:txBody>
      </p:sp>
      <p:sp>
        <p:nvSpPr>
          <p:cNvPr id="121861" name="Rectangle 5"/>
          <p:cNvSpPr>
            <a:spLocks noChangeArrowheads="1"/>
          </p:cNvSpPr>
          <p:nvPr/>
        </p:nvSpPr>
        <p:spPr bwMode="auto">
          <a:xfrm>
            <a:off x="3276600" y="1219200"/>
            <a:ext cx="5562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400" b="1">
                <a:latin typeface="Times New Roman" pitchFamily="18" charset="0"/>
                <a:cs typeface="Times New Roman" pitchFamily="18" charset="0"/>
              </a:rPr>
              <a:t>Những việc học sinh cần làm:</a:t>
            </a:r>
          </a:p>
          <a:p>
            <a:pPr marL="342900" indent="-342900" eaLnBrk="1" hangingPunct="1">
              <a:spcBef>
                <a:spcPct val="20000"/>
              </a:spcBef>
              <a:buFontTx/>
              <a:buChar char="•"/>
            </a:pPr>
            <a:r>
              <a:rPr lang="en-US" sz="2400" b="1">
                <a:latin typeface="Times New Roman" pitchFamily="18" charset="0"/>
                <a:cs typeface="Times New Roman" pitchFamily="18" charset="0"/>
              </a:rPr>
              <a:t>Ngoan ngoãn lễ phép với mọi người</a:t>
            </a:r>
          </a:p>
          <a:p>
            <a:pPr marL="342900" indent="-342900" eaLnBrk="1" hangingPunct="1">
              <a:spcBef>
                <a:spcPct val="20000"/>
              </a:spcBef>
              <a:buFontTx/>
              <a:buChar char="•"/>
            </a:pPr>
            <a:r>
              <a:rPr lang="en-US" sz="2400" b="1">
                <a:latin typeface="Times New Roman" pitchFamily="18" charset="0"/>
                <a:cs typeface="Times New Roman" pitchFamily="18" charset="0"/>
              </a:rPr>
              <a:t>Chăm chỉ học tập </a:t>
            </a:r>
          </a:p>
          <a:p>
            <a:pPr marL="342900" indent="-342900" eaLnBrk="1" hangingPunct="1">
              <a:spcBef>
                <a:spcPct val="20000"/>
              </a:spcBef>
              <a:buFontTx/>
              <a:buChar char="•"/>
            </a:pPr>
            <a:r>
              <a:rPr lang="en-US" sz="2400" b="1">
                <a:latin typeface="Times New Roman" pitchFamily="18" charset="0"/>
                <a:cs typeface="Times New Roman" pitchFamily="18" charset="0"/>
              </a:rPr>
              <a:t>Tham gia các hoạt động chính trị xã hội</a:t>
            </a:r>
          </a:p>
          <a:p>
            <a:pPr marL="342900" indent="-342900" eaLnBrk="1" hangingPunct="1">
              <a:spcBef>
                <a:spcPct val="20000"/>
              </a:spcBef>
              <a:buFontTx/>
              <a:buChar char="•"/>
            </a:pPr>
            <a:r>
              <a:rPr lang="en-US" sz="2400" b="1">
                <a:latin typeface="Times New Roman" pitchFamily="18" charset="0"/>
                <a:cs typeface="Times New Roman" pitchFamily="18" charset="0"/>
              </a:rPr>
              <a:t>Quan tâm giúp đỡ mọi người </a:t>
            </a:r>
          </a:p>
          <a:p>
            <a:pPr marL="342900" indent="-342900" eaLnBrk="1" hangingPunct="1">
              <a:spcBef>
                <a:spcPct val="20000"/>
              </a:spcBef>
              <a:buFontTx/>
              <a:buChar char="•"/>
            </a:pPr>
            <a:r>
              <a:rPr lang="en-US" sz="2400" b="1">
                <a:latin typeface="Times New Roman" pitchFamily="18" charset="0"/>
                <a:cs typeface="Times New Roman" pitchFamily="18" charset="0"/>
              </a:rPr>
              <a:t>Thực hiện nếp sống văn hóa </a:t>
            </a:r>
          </a:p>
          <a:p>
            <a:pPr marL="342900" indent="-342900" eaLnBrk="1" hangingPunct="1">
              <a:spcBef>
                <a:spcPct val="20000"/>
              </a:spcBef>
              <a:buFontTx/>
              <a:buChar char="•"/>
            </a:pPr>
            <a:r>
              <a:rPr lang="en-US" sz="2400" b="1">
                <a:latin typeface="Times New Roman" pitchFamily="18" charset="0"/>
                <a:cs typeface="Times New Roman" pitchFamily="18" charset="0"/>
              </a:rPr>
              <a:t>Tránh xa các tệ nạn xã hội</a:t>
            </a:r>
          </a:p>
          <a:p>
            <a:pPr marL="342900" indent="-342900" eaLnBrk="1" hangingPunct="1">
              <a:spcBef>
                <a:spcPct val="20000"/>
              </a:spcBef>
              <a:buFontTx/>
              <a:buChar char="•"/>
            </a:pPr>
            <a:r>
              <a:rPr lang="en-US" sz="2400" b="1">
                <a:latin typeface="Times New Roman" pitchFamily="18" charset="0"/>
                <a:cs typeface="Times New Roman" pitchFamily="18" charset="0"/>
              </a:rPr>
              <a:t>Đấu tranh chống hiện tượng mê tín dị đoan </a:t>
            </a:r>
          </a:p>
          <a:p>
            <a:pPr marL="342900" indent="-342900" eaLnBrk="1" hangingPunct="1">
              <a:spcBef>
                <a:spcPct val="20000"/>
              </a:spcBef>
              <a:buFontTx/>
              <a:buChar char="•"/>
            </a:pPr>
            <a:r>
              <a:rPr lang="en-US" sz="2400" b="1">
                <a:latin typeface="Times New Roman" pitchFamily="18" charset="0"/>
                <a:cs typeface="Times New Roman" pitchFamily="18" charset="0"/>
              </a:rPr>
              <a:t>Cuộc sống văn hóa lành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Effect transition="in" filter="diamond(in)">
                                      <p:cBhvr>
                                        <p:cTn id="7" dur="2000"/>
                                        <p:tgtEl>
                                          <p:spTgt spid="1218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1861"/>
                                        </p:tgtEl>
                                        <p:attrNameLst>
                                          <p:attrName>style.visibility</p:attrName>
                                        </p:attrNameLst>
                                      </p:cBhvr>
                                      <p:to>
                                        <p:strVal val="visible"/>
                                      </p:to>
                                    </p:set>
                                    <p:anim calcmode="lin" valueType="num">
                                      <p:cBhvr additive="base">
                                        <p:cTn id="12" dur="500" fill="hold"/>
                                        <p:tgtEl>
                                          <p:spTgt spid="121861"/>
                                        </p:tgtEl>
                                        <p:attrNameLst>
                                          <p:attrName>ppt_x</p:attrName>
                                        </p:attrNameLst>
                                      </p:cBhvr>
                                      <p:tavLst>
                                        <p:tav tm="0">
                                          <p:val>
                                            <p:strVal val="#ppt_x"/>
                                          </p:val>
                                        </p:tav>
                                        <p:tav tm="100000">
                                          <p:val>
                                            <p:strVal val="#ppt_x"/>
                                          </p:val>
                                        </p:tav>
                                      </p:tavLst>
                                    </p:anim>
                                    <p:anim calcmode="lin" valueType="num">
                                      <p:cBhvr additive="base">
                                        <p:cTn id="13" dur="500" fill="hold"/>
                                        <p:tgtEl>
                                          <p:spTgt spid="1218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p:bldP spid="1218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143000" y="2438400"/>
            <a:ext cx="52593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pPr>
            <a:r>
              <a:rPr lang="en-US" sz="2800">
                <a:latin typeface="VNI-Times" pitchFamily="2" charset="0"/>
                <a:cs typeface="Times New Roman" pitchFamily="18" charset="0"/>
              </a:rPr>
              <a:t>Theo em nhöõng phong tuïc taäp quaùn laïc haäu coù aûnh höôûng khoâng toát ñeán cuoäc soáng cuûa khu daân cö nhö theá naøo? Cho VD</a:t>
            </a:r>
          </a:p>
        </p:txBody>
      </p:sp>
      <p:pic>
        <p:nvPicPr>
          <p:cNvPr id="48131" name="Cloud Callout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1774">
            <a:off x="377031" y="356394"/>
            <a:ext cx="7616826" cy="648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6">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8991600" cy="6248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743200" y="3505200"/>
            <a:ext cx="6248400" cy="830263"/>
          </a:xfrm>
          <a:prstGeom prst="rect">
            <a:avLst/>
          </a:prstGeom>
          <a:noFill/>
        </p:spPr>
        <p:txBody>
          <a:bodyPr>
            <a:spAutoFit/>
          </a:bodyPr>
          <a:lstStyle/>
          <a:p>
            <a:pPr>
              <a:defRPr/>
            </a:pPr>
            <a:r>
              <a:rPr lang="en-US" sz="2400" b="1" dirty="0" err="1">
                <a:solidFill>
                  <a:schemeClr val="accent4"/>
                </a:solidFill>
                <a:latin typeface="VNI-Times" pitchFamily="2" charset="0"/>
              </a:rPr>
              <a:t>Nhöõng</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bieän</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phaùp</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ñeå</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khaéc</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phuïc</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nhöõng</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hieän</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töôïng</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laïc</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haäu</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thieáu</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vaên</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hoùa</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khu</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daân</a:t>
            </a:r>
            <a:r>
              <a:rPr lang="en-US" sz="2400" b="1" dirty="0">
                <a:solidFill>
                  <a:schemeClr val="accent4"/>
                </a:solidFill>
                <a:latin typeface="VNI-Times" pitchFamily="2" charset="0"/>
              </a:rPr>
              <a:t> </a:t>
            </a:r>
            <a:r>
              <a:rPr lang="en-US" sz="2400" b="1" dirty="0" err="1">
                <a:solidFill>
                  <a:schemeClr val="accent4"/>
                </a:solidFill>
                <a:latin typeface="VNI-Times" pitchFamily="2" charset="0"/>
              </a:rPr>
              <a:t>cö</a:t>
            </a:r>
            <a:r>
              <a:rPr lang="en-US" sz="2400" b="1" dirty="0">
                <a:solidFill>
                  <a:schemeClr val="accent4"/>
                </a:solidFill>
                <a:latin typeface="VNI-Times"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228600" y="304800"/>
            <a:ext cx="87630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3500" b="1" u="sng">
                <a:solidFill>
                  <a:srgbClr val="0000FF"/>
                </a:solidFill>
                <a:latin typeface="Times New Roman" pitchFamily="18" charset="0"/>
                <a:cs typeface="Times New Roman" pitchFamily="18" charset="0"/>
              </a:rPr>
              <a:t>Bài 9</a:t>
            </a:r>
            <a:r>
              <a:rPr lang="en-US" sz="3500" b="1">
                <a:solidFill>
                  <a:srgbClr val="0000FF"/>
                </a:solidFill>
                <a:latin typeface="Times New Roman" pitchFamily="18" charset="0"/>
                <a:cs typeface="Times New Roman" pitchFamily="18" charset="0"/>
              </a:rPr>
              <a:t>  XÂY DỰNG NẾP SỐNG VĂN HÓA Ở CỘNG ĐỒNG DÂN CƯ</a:t>
            </a:r>
            <a:endParaRPr lang="en-US" sz="3500" b="1" u="sng">
              <a:solidFill>
                <a:srgbClr val="0000FF"/>
              </a:solidFill>
              <a:latin typeface="Times New Roman" pitchFamily="18" charset="0"/>
              <a:cs typeface="Times New Roman" pitchFamily="18" charset="0"/>
            </a:endParaRPr>
          </a:p>
          <a:p>
            <a:pPr algn="ctr" eaLnBrk="1" hangingPunct="1">
              <a:spcBef>
                <a:spcPct val="50000"/>
              </a:spcBef>
            </a:pPr>
            <a:endParaRPr lang="en-US" sz="3500">
              <a:solidFill>
                <a:srgbClr val="0000FF"/>
              </a:solidFill>
              <a:latin typeface="Times New Roman" pitchFamily="18" charset="0"/>
              <a:cs typeface="Times New Roman" pitchFamily="18" charset="0"/>
            </a:endParaRPr>
          </a:p>
        </p:txBody>
      </p:sp>
      <p:sp>
        <p:nvSpPr>
          <p:cNvPr id="50179" name="Rectangle 5"/>
          <p:cNvSpPr>
            <a:spLocks noChangeArrowheads="1"/>
          </p:cNvSpPr>
          <p:nvPr/>
        </p:nvSpPr>
        <p:spPr bwMode="auto">
          <a:xfrm>
            <a:off x="228600" y="1600200"/>
            <a:ext cx="8686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2800" b="1">
                <a:solidFill>
                  <a:srgbClr val="FF0066"/>
                </a:solidFill>
                <a:latin typeface="Times New Roman" pitchFamily="18" charset="0"/>
                <a:cs typeface="Times New Roman" pitchFamily="18" charset="0"/>
              </a:rPr>
              <a:t>3. </a:t>
            </a:r>
            <a:r>
              <a:rPr lang="en-US" sz="2800" b="1" u="sng">
                <a:solidFill>
                  <a:srgbClr val="FF0066"/>
                </a:solidFill>
                <a:latin typeface="Times New Roman" pitchFamily="18" charset="0"/>
                <a:cs typeface="Times New Roman" pitchFamily="18" charset="0"/>
              </a:rPr>
              <a:t>Trách nhiệm của học sinh</a:t>
            </a:r>
            <a:r>
              <a:rPr lang="en-US" sz="2800" b="1">
                <a:solidFill>
                  <a:srgbClr val="FF0066"/>
                </a:solidFill>
                <a:latin typeface="Times New Roman" pitchFamily="18" charset="0"/>
                <a:cs typeface="Times New Roman" pitchFamily="18" charset="0"/>
              </a:rPr>
              <a:t>:</a:t>
            </a:r>
          </a:p>
          <a:p>
            <a:pPr algn="just" eaLnBrk="1" hangingPunct="1">
              <a:buFontTx/>
              <a:buChar char="-"/>
            </a:pPr>
            <a:r>
              <a:rPr lang="en-US" sz="2800" b="1">
                <a:solidFill>
                  <a:srgbClr val="FF0066"/>
                </a:solidFill>
                <a:latin typeface="Times New Roman" pitchFamily="18" charset="0"/>
                <a:cs typeface="Times New Roman" pitchFamily="18" charset="0"/>
              </a:rPr>
              <a:t> Thực hiện tốt các qui định về nếp sống văn hóa của cộng đồng;</a:t>
            </a:r>
          </a:p>
          <a:p>
            <a:pPr algn="just" eaLnBrk="1" hangingPunct="1">
              <a:buFontTx/>
              <a:buChar char="-"/>
            </a:pPr>
            <a:r>
              <a:rPr lang="en-US" sz="2800" b="1">
                <a:solidFill>
                  <a:srgbClr val="FF0066"/>
                </a:solidFill>
                <a:latin typeface="Times New Roman" pitchFamily="18" charset="0"/>
                <a:cs typeface="Times New Roman" pitchFamily="18" charset="0"/>
              </a:rPr>
              <a:t> Vận động gia đình, hàng xóm cùng thực hiện tốt; </a:t>
            </a:r>
          </a:p>
          <a:p>
            <a:pPr algn="just" eaLnBrk="1" hangingPunct="1">
              <a:buFontTx/>
              <a:buChar char="-"/>
            </a:pPr>
            <a:r>
              <a:rPr lang="en-US" sz="2800" b="1">
                <a:solidFill>
                  <a:srgbClr val="FF0066"/>
                </a:solidFill>
                <a:latin typeface="Times New Roman" pitchFamily="18" charset="0"/>
                <a:cs typeface="Times New Roman" pitchFamily="18" charset="0"/>
              </a:rPr>
              <a:t> Tích cực tham gia các hoạt động xây dựng nếp sống văn hóa ở cộng đồng phù hợp với khả năng.</a:t>
            </a:r>
            <a:endParaRPr lang="en-US" sz="2800" b="1" u="sng">
              <a:solidFill>
                <a:srgbClr val="FF0066"/>
              </a:solidFill>
              <a:latin typeface="Times New Roman" pitchFamily="18" charset="0"/>
              <a:cs typeface="Times New Roman" pitchFamily="18" charset="0"/>
            </a:endParaRPr>
          </a:p>
          <a:p>
            <a:pPr algn="just" eaLnBrk="1" hangingPunct="1"/>
            <a:r>
              <a:rPr lang="en-US" sz="2800" b="1">
                <a:solidFill>
                  <a:srgbClr val="FF0066"/>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670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bwMode="auto">
          <a:xfrm>
            <a:off x="1828800" y="2620963"/>
            <a:ext cx="487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accent1"/>
                </a:solidFill>
                <a:latin typeface="VNI-Times" pitchFamily="2" charset="0"/>
              </a:rPr>
              <a:t>HS phaûi laøm gì ñeå goùp phaàn xaây döïng neáp soáng vaên hoaù ôû khu daân cö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1000" y="0"/>
            <a:ext cx="84582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3200" b="1">
                <a:solidFill>
                  <a:srgbClr val="0000FF"/>
                </a:solidFill>
                <a:latin typeface="Times New Roman" pitchFamily="18" charset="0"/>
              </a:rPr>
              <a:t>? </a:t>
            </a:r>
            <a:r>
              <a:rPr lang="en-US" sz="2400" b="1">
                <a:solidFill>
                  <a:srgbClr val="0000FF"/>
                </a:solidFill>
                <a:latin typeface="Times New Roman" pitchFamily="18" charset="0"/>
              </a:rPr>
              <a:t>Hãy nêu những việc làm đúng và chưa đúng của bản thân, gia đình và cộng đồng nơi gia đình em sinh sống trong việc xây dựng nếp sống văn hóa.</a:t>
            </a:r>
          </a:p>
        </p:txBody>
      </p:sp>
      <p:graphicFrame>
        <p:nvGraphicFramePr>
          <p:cNvPr id="117763" name="Group 3"/>
          <p:cNvGraphicFramePr>
            <a:graphicFrameLocks noGrp="1"/>
          </p:cNvGraphicFramePr>
          <p:nvPr/>
        </p:nvGraphicFramePr>
        <p:xfrm>
          <a:off x="0" y="1371600"/>
          <a:ext cx="8839200" cy="5164138"/>
        </p:xfrm>
        <a:graphic>
          <a:graphicData uri="http://schemas.openxmlformats.org/drawingml/2006/table">
            <a:tbl>
              <a:tblPr/>
              <a:tblGrid>
                <a:gridCol w="4348163"/>
                <a:gridCol w="4491037"/>
              </a:tblGrid>
              <a:tr h="444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Những  việc làm đúng</a:t>
                      </a: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Những  việc làm chưa đúng</a:t>
                      </a: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4719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Các gia đình giúp nhau làm kinh tế.</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Động viên con cháu đến trường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Giữ gìn vệ sinh chung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Phòng chống tệ nạn xã hội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Thực hiện sinh đẻ có kế hoạch.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Đọc sách báo tuyên truyền, vận động quần chúng tham gia hoạt động xã hội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-Thực hiện nếp sống văn minh.</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tx1"/>
                          </a:solidFill>
                          <a:effectLst/>
                          <a:latin typeface="Times New Roman" panose="02020603050405020304" pitchFamily="18" charset="0"/>
                        </a:rPr>
                        <a:t> Đoàn kết giúp nhau khi khó khăn, hoạn nạn.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tx1"/>
                          </a:solidFill>
                          <a:effectLst/>
                          <a:latin typeface="Times New Roman" panose="02020603050405020304" pitchFamily="18" charset="0"/>
                        </a:rPr>
                        <a:t> Vệ sinh đường làng ngõ xóm</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tx1"/>
                          </a:solidFill>
                          <a:effectLst/>
                          <a:latin typeface="Times New Roman" panose="02020603050405020304" pitchFamily="18" charset="0"/>
                        </a:rPr>
                        <a:t> Trồng cây xanh làm mát đường làng.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Không quan tâm đến người khác.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Vứt rác bừa bãi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Tụ tập quán xá rượu chè</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Mua số đề, nghiện hút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Mê tín dị đoan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Tảo hôn, sinh đẻ chưa có kế hoạch.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Tổ chức đám cưới, đám ma linh đình.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Lấn chiếm vỉa hè</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 Vi phạm luật an toàn giao thông.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tx1"/>
                          </a:solidFill>
                          <a:effectLst/>
                          <a:latin typeface="Times New Roman" panose="02020603050405020304" pitchFamily="18" charset="0"/>
                        </a:rPr>
                        <a:t> Gây mất trật tự nơi công cộng.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tx1"/>
                          </a:solidFill>
                          <a:effectLst/>
                          <a:latin typeface="Times New Roman" panose="02020603050405020304" pitchFamily="18" charset="0"/>
                        </a:rPr>
                        <a:t> Chặt phá, đốt rừng bừa bãi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anose="02020603050405020304" pitchFamily="18" charset="0"/>
                        </a:rPr>
                        <a:t>…………………..</a:t>
                      </a:r>
                    </a:p>
                  </a:txBody>
                  <a:tcP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177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17763"/>
                                        </p:tgtEl>
                                        <p:attrNameLst>
                                          <p:attrName>style.visibility</p:attrName>
                                        </p:attrNameLst>
                                      </p:cBhvr>
                                      <p:to>
                                        <p:strVal val="visible"/>
                                      </p:to>
                                    </p:set>
                                    <p:animEffect transition="in" filter="checkerboard(across)">
                                      <p:cBhvr>
                                        <p:cTn id="11" dur="5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066800" y="1600200"/>
            <a:ext cx="6019800" cy="3181350"/>
          </a:xfrm>
          <a:prstGeom prst="horizontalScroll">
            <a:avLst>
              <a:gd name="adj" fmla="val 12500"/>
            </a:avLst>
          </a:prstGeom>
          <a:solidFill>
            <a:srgbClr val="3366FF"/>
          </a:solidFill>
          <a:ln w="9525">
            <a:solidFill>
              <a:schemeClr val="tx1"/>
            </a:solidFill>
            <a:round/>
            <a:headEnd/>
            <a:tailEnd/>
          </a:ln>
        </p:spPr>
        <p:txBody>
          <a:bodyPr wrap="none" anchor="ctr"/>
          <a:lstStyle/>
          <a:p>
            <a:r>
              <a:rPr lang="en-US">
                <a:latin typeface="Comic Sans MS" pitchFamily="66" charset="0"/>
              </a:rPr>
              <a:t>                  </a:t>
            </a:r>
          </a:p>
        </p:txBody>
      </p:sp>
      <p:sp>
        <p:nvSpPr>
          <p:cNvPr id="5" name="Text Box 6"/>
          <p:cNvSpPr txBox="1">
            <a:spLocks noChangeArrowheads="1"/>
          </p:cNvSpPr>
          <p:nvPr/>
        </p:nvSpPr>
        <p:spPr bwMode="auto">
          <a:xfrm>
            <a:off x="1524000" y="2286000"/>
            <a:ext cx="5562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None/>
            </a:pPr>
            <a:r>
              <a:rPr lang="en-US" sz="3000">
                <a:solidFill>
                  <a:srgbClr val="FFFF66"/>
                </a:solidFill>
                <a:latin typeface="VNI-Times" pitchFamily="2" charset="0"/>
              </a:rPr>
              <a:t>Theo em nhöõng bieåu hieän nhö theá naøo laø 1 HS khoâng coù neáp soáng vaên hoùa.</a:t>
            </a:r>
          </a:p>
          <a:p>
            <a:pPr algn="just" eaLnBrk="1" hangingPunct="1"/>
            <a:endParaRPr lang="en-US" sz="3000">
              <a:solidFill>
                <a:srgbClr val="FFFF66"/>
              </a:solidFill>
              <a:latin typeface="VNI-Times" pitchFamily="2"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wedge">
                                      <p:cBhvr>
                                        <p:cTn id="10" dur="2000"/>
                                        <p:tgtEl>
                                          <p:spTgt spid="4">
                                            <p:bg/>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edge">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295400" y="36513"/>
            <a:ext cx="6348413" cy="1320800"/>
          </a:xfrm>
        </p:spPr>
        <p:txBody>
          <a:bodyPr rtlCol="0">
            <a:normAutofit fontScale="90000"/>
          </a:bodyPr>
          <a:lstStyle/>
          <a:p>
            <a:pPr eaLnBrk="1" fontAlgn="auto" hangingPunct="1">
              <a:spcAft>
                <a:spcPts val="0"/>
              </a:spcAft>
              <a:defRPr/>
            </a:pPr>
            <a:r>
              <a:rPr lang="en-US" sz="2800" b="1" u="sng" dirty="0" err="1" smtClean="0">
                <a:solidFill>
                  <a:srgbClr val="0000FF"/>
                </a:solidFill>
                <a:latin typeface="Times New Roman" panose="02020603050405020304" pitchFamily="18" charset="0"/>
                <a:cs typeface="Times New Roman" panose="02020603050405020304" pitchFamily="18" charset="0"/>
              </a:rPr>
              <a:t>Bài</a:t>
            </a:r>
            <a:r>
              <a:rPr lang="en-US" sz="2800" b="1" u="sng" dirty="0" smtClean="0">
                <a:solidFill>
                  <a:srgbClr val="0000FF"/>
                </a:solidFill>
                <a:latin typeface="Times New Roman" panose="02020603050405020304" pitchFamily="18" charset="0"/>
                <a:cs typeface="Times New Roman" panose="02020603050405020304" pitchFamily="18" charset="0"/>
              </a:rPr>
              <a:t> 9</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3200" b="1" dirty="0" smtClean="0">
                <a:solidFill>
                  <a:srgbClr val="0000FF"/>
                </a:solidFill>
                <a:latin typeface="Times New Roman" panose="02020603050405020304" pitchFamily="18" charset="0"/>
                <a:cs typeface="Times New Roman" panose="02020603050405020304" pitchFamily="18" charset="0"/>
              </a:rPr>
              <a:t>XÂY DỰNG NẾP SỐNG VĂN HÓA Ở CỘNG ĐỒNG DÂN CƯ</a:t>
            </a:r>
            <a:r>
              <a:rPr lang="en-US" sz="3200" b="1" u="sng" dirty="0" smtClean="0">
                <a:solidFill>
                  <a:srgbClr val="0000FF"/>
                </a:solidFill>
                <a:latin typeface="Times New Roman" panose="02020603050405020304" pitchFamily="18" charset="0"/>
                <a:cs typeface="Times New Roman" panose="02020603050405020304" pitchFamily="18" charset="0"/>
              </a:rPr>
              <a:t> </a:t>
            </a:r>
            <a:br>
              <a:rPr lang="en-US" sz="3200" b="1" u="sng" dirty="0" smtClean="0">
                <a:solidFill>
                  <a:srgbClr val="0000FF"/>
                </a:solidFill>
                <a:latin typeface="Times New Roman" panose="02020603050405020304" pitchFamily="18" charset="0"/>
                <a:cs typeface="Times New Roman" panose="02020603050405020304" pitchFamily="18" charset="0"/>
              </a:rPr>
            </a:br>
            <a:endParaRPr lang="en-US" sz="3200" b="1" u="sng" dirty="0" smtClean="0">
              <a:solidFill>
                <a:srgbClr val="0000FF"/>
              </a:solidFill>
              <a:latin typeface="Times New Roman" panose="02020603050405020304" pitchFamily="18" charset="0"/>
              <a:cs typeface="Times New Roman" panose="02020603050405020304" pitchFamily="18" charset="0"/>
            </a:endParaRPr>
          </a:p>
        </p:txBody>
      </p:sp>
      <p:sp>
        <p:nvSpPr>
          <p:cNvPr id="99331" name="Rectangle 3"/>
          <p:cNvSpPr>
            <a:spLocks noGrp="1" noChangeArrowheads="1"/>
          </p:cNvSpPr>
          <p:nvPr>
            <p:ph idx="1"/>
          </p:nvPr>
        </p:nvSpPr>
        <p:spPr>
          <a:xfrm>
            <a:off x="228600" y="914400"/>
            <a:ext cx="8686800" cy="5943600"/>
          </a:xfrm>
        </p:spPr>
        <p:txBody>
          <a:bodyPr rtlCol="0">
            <a:normAutofit lnSpcReduction="10000"/>
          </a:bodyPr>
          <a:lstStyle/>
          <a:p>
            <a:pPr marL="609600" indent="-609600" eaLnBrk="1" fontAlgn="auto" hangingPunct="1">
              <a:spcBef>
                <a:spcPct val="0"/>
              </a:spcBef>
              <a:spcAft>
                <a:spcPts val="0"/>
              </a:spcAft>
              <a:buFontTx/>
              <a:buNone/>
              <a:defRPr/>
            </a:pPr>
            <a:r>
              <a:rPr lang="en-US" sz="2000" b="1" dirty="0" smtClean="0">
                <a:solidFill>
                  <a:srgbClr val="FF0066"/>
                </a:solidFill>
                <a:latin typeface="Times New Roman" panose="02020603050405020304" pitchFamily="18" charset="0"/>
                <a:cs typeface="Times New Roman" panose="02020603050405020304" pitchFamily="18" charset="0"/>
              </a:rPr>
              <a:t>1</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Khái</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niệm</a:t>
            </a:r>
            <a:endParaRPr lang="en-US" sz="1800" b="1" u="sng" dirty="0" smtClean="0">
              <a:solidFill>
                <a:srgbClr val="FF0066"/>
              </a:solidFill>
              <a:latin typeface="Times New Roman" panose="02020603050405020304" pitchFamily="18" charset="0"/>
              <a:cs typeface="Times New Roman" panose="02020603050405020304" pitchFamily="18" charset="0"/>
            </a:endParaRPr>
          </a:p>
          <a:p>
            <a:pPr marL="609600" indent="-609600" eaLnBrk="1" fontAlgn="auto" hangingPunct="1">
              <a:lnSpc>
                <a:spcPct val="90000"/>
              </a:lnSpc>
              <a:spcAft>
                <a:spcPts val="0"/>
              </a:spcAft>
              <a:buFontTx/>
              <a:buNone/>
              <a:defRPr/>
            </a:pPr>
            <a:r>
              <a:rPr lang="en-US" sz="1800" b="1" i="1" dirty="0" smtClean="0">
                <a:solidFill>
                  <a:srgbClr val="FF0000"/>
                </a:solidFill>
                <a:latin typeface="Times New Roman" panose="02020603050405020304" pitchFamily="18" charset="0"/>
                <a:cs typeface="Times New Roman" panose="02020603050405020304" pitchFamily="18" charset="0"/>
              </a:rPr>
              <a:t>a) </a:t>
            </a:r>
            <a:r>
              <a:rPr lang="en-US" sz="1800" b="1" i="1" u="sng" dirty="0" err="1" smtClean="0">
                <a:solidFill>
                  <a:srgbClr val="FF0000"/>
                </a:solidFill>
                <a:latin typeface="Times New Roman" panose="02020603050405020304" pitchFamily="18" charset="0"/>
                <a:cs typeface="Times New Roman" panose="02020603050405020304" pitchFamily="18" charset="0"/>
              </a:rPr>
              <a:t>Cộng</a:t>
            </a:r>
            <a:r>
              <a:rPr lang="en-US" sz="1800" b="1" i="1" u="sng" dirty="0" smtClean="0">
                <a:solidFill>
                  <a:srgbClr val="FF0000"/>
                </a:solidFill>
                <a:latin typeface="Times New Roman" panose="02020603050405020304" pitchFamily="18" charset="0"/>
                <a:cs typeface="Times New Roman" panose="02020603050405020304" pitchFamily="18" charset="0"/>
              </a:rPr>
              <a:t> </a:t>
            </a:r>
            <a:r>
              <a:rPr lang="en-US" sz="1800" b="1" i="1" u="sng" dirty="0" err="1" smtClean="0">
                <a:solidFill>
                  <a:srgbClr val="FF0000"/>
                </a:solidFill>
                <a:latin typeface="Times New Roman" panose="02020603050405020304" pitchFamily="18" charset="0"/>
                <a:cs typeface="Times New Roman" panose="02020603050405020304" pitchFamily="18" charset="0"/>
              </a:rPr>
              <a:t>đồng</a:t>
            </a:r>
            <a:r>
              <a:rPr lang="en-US" sz="1800" b="1" i="1" u="sng" dirty="0" smtClean="0">
                <a:solidFill>
                  <a:srgbClr val="FF0000"/>
                </a:solidFill>
                <a:latin typeface="Times New Roman" panose="02020603050405020304" pitchFamily="18" charset="0"/>
                <a:cs typeface="Times New Roman" panose="02020603050405020304" pitchFamily="18" charset="0"/>
              </a:rPr>
              <a:t> </a:t>
            </a:r>
            <a:r>
              <a:rPr lang="en-US" sz="1800" b="1" i="1" u="sng" dirty="0" err="1" smtClean="0">
                <a:solidFill>
                  <a:srgbClr val="FF0000"/>
                </a:solidFill>
                <a:latin typeface="Times New Roman" panose="02020603050405020304" pitchFamily="18" charset="0"/>
                <a:cs typeface="Times New Roman" panose="02020603050405020304" pitchFamily="18" charset="0"/>
              </a:rPr>
              <a:t>dân</a:t>
            </a:r>
            <a:r>
              <a:rPr lang="en-US" sz="1800" b="1" i="1" u="sng" dirty="0" smtClean="0">
                <a:solidFill>
                  <a:srgbClr val="FF0000"/>
                </a:solidFill>
                <a:latin typeface="Times New Roman" panose="02020603050405020304" pitchFamily="18" charset="0"/>
                <a:cs typeface="Times New Roman" panose="02020603050405020304" pitchFamily="18" charset="0"/>
              </a:rPr>
              <a:t> </a:t>
            </a:r>
            <a:r>
              <a:rPr lang="en-US" sz="1800" b="1" i="1" u="sng" dirty="0" err="1" smtClean="0">
                <a:solidFill>
                  <a:srgbClr val="FF0000"/>
                </a:solidFill>
                <a:latin typeface="Times New Roman" panose="02020603050405020304" pitchFamily="18" charset="0"/>
                <a:cs typeface="Times New Roman" panose="02020603050405020304" pitchFamily="18" charset="0"/>
              </a:rPr>
              <a:t>cư</a:t>
            </a:r>
            <a:r>
              <a:rPr lang="en-US" sz="1800" b="1" i="1" u="sng" dirty="0" smtClean="0">
                <a:solidFill>
                  <a:srgbClr val="FF0000"/>
                </a:solidFill>
                <a:latin typeface="Times New Roman" panose="02020603050405020304" pitchFamily="18" charset="0"/>
                <a:cs typeface="Times New Roman" panose="02020603050405020304" pitchFamily="18" charset="0"/>
              </a:rPr>
              <a:t>:</a:t>
            </a:r>
            <a:endParaRPr lang="en-US" sz="1800" b="1" i="1" dirty="0" smtClean="0">
              <a:solidFill>
                <a:srgbClr val="FF0000"/>
              </a:solidFill>
              <a:latin typeface="Times New Roman" panose="02020603050405020304" pitchFamily="18" charset="0"/>
              <a:cs typeface="Times New Roman" panose="02020603050405020304" pitchFamily="18" charset="0"/>
            </a:endParaRPr>
          </a:p>
          <a:p>
            <a:pPr marL="609600" indent="-609600" algn="just" eaLnBrk="1" fontAlgn="auto" hangingPunct="1">
              <a:lnSpc>
                <a:spcPct val="90000"/>
              </a:lnSpc>
              <a:spcAft>
                <a:spcPts val="0"/>
              </a:spcAft>
              <a:buFontTx/>
              <a:buNone/>
              <a:defRPr/>
            </a:pP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Là</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toàn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thể</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những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người</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cùng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sinh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sống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trong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một</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khu</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vực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lãnh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thổ</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hoặc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đơn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vị</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hành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chính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gắn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bó</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thành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một</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khối</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giữa</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họ</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có</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sự</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liên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kết</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và</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hợp</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tác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với</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nhau</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để</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cùng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thực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hiện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lợi</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ích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của</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mình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và</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lợi</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ích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chung</a:t>
            </a:r>
            <a:r>
              <a:rPr lang="en-US" sz="1800" b="1" dirty="0" smtClean="0">
                <a:solidFill>
                  <a:srgbClr val="FF0066"/>
                </a:solidFill>
                <a:latin typeface="Times New Roman" panose="02020603050405020304" pitchFamily="18" charset="0"/>
                <a:cs typeface="Times New Roman" panose="02020603050405020304" pitchFamily="18" charset="0"/>
              </a:rPr>
              <a:t>.</a:t>
            </a:r>
          </a:p>
          <a:p>
            <a:pPr marL="609600" indent="-609600" eaLnBrk="1" fontAlgn="auto" hangingPunct="1">
              <a:lnSpc>
                <a:spcPct val="90000"/>
              </a:lnSpc>
              <a:spcAft>
                <a:spcPts val="0"/>
              </a:spcAft>
              <a:buFontTx/>
              <a:buNone/>
              <a:defRPr/>
            </a:pPr>
            <a:r>
              <a:rPr lang="en-US" sz="1800" b="1" i="1" dirty="0" smtClean="0">
                <a:solidFill>
                  <a:srgbClr val="FF0066"/>
                </a:solidFill>
                <a:latin typeface="Times New Roman" panose="02020603050405020304" pitchFamily="18" charset="0"/>
                <a:cs typeface="Times New Roman" panose="02020603050405020304" pitchFamily="18" charset="0"/>
              </a:rPr>
              <a:t>b) </a:t>
            </a:r>
            <a:r>
              <a:rPr lang="en-US" sz="1800" b="1" i="1" dirty="0" err="1" smtClean="0">
                <a:solidFill>
                  <a:srgbClr val="FF0066"/>
                </a:solidFill>
                <a:latin typeface="Times New Roman" panose="02020603050405020304" pitchFamily="18" charset="0"/>
                <a:cs typeface="Times New Roman" panose="02020603050405020304" pitchFamily="18" charset="0"/>
              </a:rPr>
              <a:t>X</a:t>
            </a:r>
            <a:r>
              <a:rPr lang="en-US" sz="1800" b="1" i="1" u="sng" dirty="0" err="1" smtClean="0">
                <a:solidFill>
                  <a:srgbClr val="FF0066"/>
                </a:solidFill>
                <a:latin typeface="Times New Roman" panose="02020603050405020304" pitchFamily="18" charset="0"/>
                <a:cs typeface="Times New Roman" panose="02020603050405020304" pitchFamily="18" charset="0"/>
              </a:rPr>
              <a:t>ây</a:t>
            </a:r>
            <a:r>
              <a:rPr lang="en-US" sz="1800" b="1" i="1" u="sng" dirty="0" smtClean="0">
                <a:solidFill>
                  <a:srgbClr val="FF0066"/>
                </a:solidFill>
                <a:latin typeface="Times New Roman" panose="02020603050405020304" pitchFamily="18" charset="0"/>
                <a:cs typeface="Times New Roman" panose="02020603050405020304" pitchFamily="18" charset="0"/>
              </a:rPr>
              <a:t> </a:t>
            </a:r>
            <a:r>
              <a:rPr lang="en-US" sz="1800" b="1" i="1" u="sng" dirty="0" err="1" smtClean="0">
                <a:solidFill>
                  <a:srgbClr val="FF0066"/>
                </a:solidFill>
                <a:latin typeface="Times New Roman" panose="02020603050405020304" pitchFamily="18" charset="0"/>
                <a:cs typeface="Times New Roman" panose="02020603050405020304" pitchFamily="18" charset="0"/>
              </a:rPr>
              <a:t>dựng</a:t>
            </a:r>
            <a:r>
              <a:rPr lang="en-US" sz="1800" b="1" i="1" u="sng" dirty="0" smtClean="0">
                <a:solidFill>
                  <a:srgbClr val="FF0066"/>
                </a:solidFill>
                <a:latin typeface="Times New Roman" panose="02020603050405020304" pitchFamily="18" charset="0"/>
                <a:cs typeface="Times New Roman" panose="02020603050405020304" pitchFamily="18" charset="0"/>
              </a:rPr>
              <a:t> </a:t>
            </a:r>
            <a:r>
              <a:rPr lang="en-US" sz="1800" b="1" i="1" u="sng" dirty="0" err="1" smtClean="0">
                <a:solidFill>
                  <a:srgbClr val="FF0066"/>
                </a:solidFill>
                <a:latin typeface="Times New Roman" panose="02020603050405020304" pitchFamily="18" charset="0"/>
                <a:cs typeface="Times New Roman" panose="02020603050405020304" pitchFamily="18" charset="0"/>
              </a:rPr>
              <a:t>nếp</a:t>
            </a:r>
            <a:r>
              <a:rPr lang="en-US" sz="1800" b="1" i="1" u="sng" dirty="0" smtClean="0">
                <a:solidFill>
                  <a:srgbClr val="FF0066"/>
                </a:solidFill>
                <a:latin typeface="Times New Roman" panose="02020603050405020304" pitchFamily="18" charset="0"/>
                <a:cs typeface="Times New Roman" panose="02020603050405020304" pitchFamily="18" charset="0"/>
              </a:rPr>
              <a:t> </a:t>
            </a:r>
            <a:r>
              <a:rPr lang="en-US" sz="1800" b="1" i="1" u="sng" dirty="0" err="1" smtClean="0">
                <a:solidFill>
                  <a:srgbClr val="FF0066"/>
                </a:solidFill>
                <a:latin typeface="Times New Roman" panose="02020603050405020304" pitchFamily="18" charset="0"/>
                <a:cs typeface="Times New Roman" panose="02020603050405020304" pitchFamily="18" charset="0"/>
              </a:rPr>
              <a:t>sống</a:t>
            </a:r>
            <a:r>
              <a:rPr lang="en-US" sz="1800" b="1" i="1" u="sng" dirty="0" smtClean="0">
                <a:solidFill>
                  <a:srgbClr val="FF0066"/>
                </a:solidFill>
                <a:latin typeface="Times New Roman" panose="02020603050405020304" pitchFamily="18" charset="0"/>
                <a:cs typeface="Times New Roman" panose="02020603050405020304" pitchFamily="18" charset="0"/>
              </a:rPr>
              <a:t> </a:t>
            </a:r>
            <a:r>
              <a:rPr lang="en-US" sz="1800" b="1" i="1" u="sng" dirty="0" err="1" smtClean="0">
                <a:solidFill>
                  <a:srgbClr val="FF0066"/>
                </a:solidFill>
                <a:latin typeface="Times New Roman" panose="02020603050405020304" pitchFamily="18" charset="0"/>
                <a:cs typeface="Times New Roman" panose="02020603050405020304" pitchFamily="18" charset="0"/>
              </a:rPr>
              <a:t>văn</a:t>
            </a:r>
            <a:r>
              <a:rPr lang="en-US" sz="1800" b="1" i="1" u="sng" dirty="0" smtClean="0">
                <a:solidFill>
                  <a:srgbClr val="FF0066"/>
                </a:solidFill>
                <a:latin typeface="Times New Roman" panose="02020603050405020304" pitchFamily="18" charset="0"/>
                <a:cs typeface="Times New Roman" panose="02020603050405020304" pitchFamily="18" charset="0"/>
              </a:rPr>
              <a:t> </a:t>
            </a:r>
            <a:r>
              <a:rPr lang="en-US" sz="1800" b="1" i="1" u="sng" dirty="0" err="1" smtClean="0">
                <a:solidFill>
                  <a:srgbClr val="FF0066"/>
                </a:solidFill>
                <a:latin typeface="Times New Roman" panose="02020603050405020304" pitchFamily="18" charset="0"/>
                <a:cs typeface="Times New Roman" panose="02020603050405020304" pitchFamily="18" charset="0"/>
              </a:rPr>
              <a:t>hóa</a:t>
            </a:r>
            <a:r>
              <a:rPr lang="en-US" sz="1800" b="1" i="1" u="sng" dirty="0" smtClean="0">
                <a:solidFill>
                  <a:srgbClr val="FF0066"/>
                </a:solidFill>
                <a:latin typeface="Times New Roman" panose="02020603050405020304" pitchFamily="18" charset="0"/>
                <a:cs typeface="Times New Roman" panose="02020603050405020304" pitchFamily="18" charset="0"/>
              </a:rPr>
              <a:t> ở </a:t>
            </a:r>
            <a:r>
              <a:rPr lang="en-US" sz="1800" b="1" i="1" u="sng" dirty="0" err="1" smtClean="0">
                <a:solidFill>
                  <a:srgbClr val="FF0066"/>
                </a:solidFill>
                <a:latin typeface="Times New Roman" panose="02020603050405020304" pitchFamily="18" charset="0"/>
                <a:cs typeface="Times New Roman" panose="02020603050405020304" pitchFamily="18" charset="0"/>
              </a:rPr>
              <a:t>cộng</a:t>
            </a:r>
            <a:r>
              <a:rPr lang="en-US" sz="1800" b="1" i="1" u="sng" dirty="0" smtClean="0">
                <a:solidFill>
                  <a:srgbClr val="FF0066"/>
                </a:solidFill>
                <a:latin typeface="Times New Roman" panose="02020603050405020304" pitchFamily="18" charset="0"/>
                <a:cs typeface="Times New Roman" panose="02020603050405020304" pitchFamily="18" charset="0"/>
              </a:rPr>
              <a:t> </a:t>
            </a:r>
            <a:r>
              <a:rPr lang="en-US" sz="1800" b="1" i="1" u="sng" dirty="0" err="1" smtClean="0">
                <a:solidFill>
                  <a:srgbClr val="FF0066"/>
                </a:solidFill>
                <a:latin typeface="Times New Roman" panose="02020603050405020304" pitchFamily="18" charset="0"/>
                <a:cs typeface="Times New Roman" panose="02020603050405020304" pitchFamily="18" charset="0"/>
              </a:rPr>
              <a:t>đồng</a:t>
            </a:r>
            <a:r>
              <a:rPr lang="en-US" sz="1800" b="1" i="1" u="sng" dirty="0" smtClean="0">
                <a:solidFill>
                  <a:srgbClr val="FF0066"/>
                </a:solidFill>
                <a:latin typeface="Times New Roman" panose="02020603050405020304" pitchFamily="18" charset="0"/>
                <a:cs typeface="Times New Roman" panose="02020603050405020304" pitchFamily="18" charset="0"/>
              </a:rPr>
              <a:t> </a:t>
            </a:r>
            <a:r>
              <a:rPr lang="en-US" sz="1800" b="1" i="1" u="sng" dirty="0" err="1" smtClean="0">
                <a:solidFill>
                  <a:srgbClr val="FF0066"/>
                </a:solidFill>
                <a:latin typeface="Times New Roman" panose="02020603050405020304" pitchFamily="18" charset="0"/>
                <a:cs typeface="Times New Roman" panose="02020603050405020304" pitchFamily="18" charset="0"/>
              </a:rPr>
              <a:t>dân</a:t>
            </a:r>
            <a:r>
              <a:rPr lang="en-US" sz="1800" b="1" i="1" u="sng" dirty="0" smtClean="0">
                <a:solidFill>
                  <a:srgbClr val="FF0066"/>
                </a:solidFill>
                <a:latin typeface="Times New Roman" panose="02020603050405020304" pitchFamily="18" charset="0"/>
                <a:cs typeface="Times New Roman" panose="02020603050405020304" pitchFamily="18" charset="0"/>
              </a:rPr>
              <a:t> </a:t>
            </a:r>
            <a:r>
              <a:rPr lang="en-US" sz="1800" b="1" i="1" u="sng" dirty="0" err="1" smtClean="0">
                <a:solidFill>
                  <a:srgbClr val="FF0066"/>
                </a:solidFill>
                <a:latin typeface="Times New Roman" panose="02020603050405020304" pitchFamily="18" charset="0"/>
                <a:cs typeface="Times New Roman" panose="02020603050405020304" pitchFamily="18" charset="0"/>
              </a:rPr>
              <a:t>cư</a:t>
            </a:r>
            <a:r>
              <a:rPr lang="en-US" sz="1800" b="1" i="1" u="sng" dirty="0" smtClean="0">
                <a:solidFill>
                  <a:srgbClr val="FF0066"/>
                </a:solidFill>
                <a:latin typeface="Times New Roman" panose="02020603050405020304" pitchFamily="18" charset="0"/>
                <a:cs typeface="Times New Roman" panose="02020603050405020304" pitchFamily="18" charset="0"/>
              </a:rPr>
              <a:t>:</a:t>
            </a:r>
            <a:endParaRPr lang="en-US" sz="1800" b="1" i="1" dirty="0" smtClean="0">
              <a:solidFill>
                <a:srgbClr val="FF0066"/>
              </a:solidFill>
              <a:latin typeface="Times New Roman" panose="02020603050405020304" pitchFamily="18" charset="0"/>
              <a:cs typeface="Times New Roman" panose="02020603050405020304" pitchFamily="18" charset="0"/>
            </a:endParaRPr>
          </a:p>
          <a:p>
            <a:pPr marL="609600" indent="-609600" algn="just" eaLnBrk="1" fontAlgn="auto" hangingPunct="1">
              <a:lnSpc>
                <a:spcPct val="90000"/>
              </a:lnSpc>
              <a:spcAft>
                <a:spcPts val="0"/>
              </a:spcAft>
              <a:buFontTx/>
              <a:buNone/>
              <a:defRPr/>
            </a:pP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Là</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làm</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cho</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đời</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sống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văn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hóa</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tinh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thần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ngày</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càng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lành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mạnh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phong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phú</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như</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giữ</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gìn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trật</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tự</a:t>
            </a:r>
            <a:r>
              <a:rPr lang="en-US" sz="1800" b="1" dirty="0" smtClean="0">
                <a:solidFill>
                  <a:srgbClr val="FF0066"/>
                </a:solidFill>
                <a:latin typeface="Times New Roman" panose="02020603050405020304" pitchFamily="18" charset="0"/>
                <a:cs typeface="Times New Roman" panose="02020603050405020304" pitchFamily="18" charset="0"/>
              </a:rPr>
              <a:t> an </a:t>
            </a:r>
            <a:r>
              <a:rPr lang="en-US" sz="1800" b="1" dirty="0" err="1" smtClean="0">
                <a:solidFill>
                  <a:srgbClr val="FF0066"/>
                </a:solidFill>
                <a:latin typeface="Times New Roman" panose="02020603050405020304" pitchFamily="18" charset="0"/>
                <a:cs typeface="Times New Roman" panose="02020603050405020304" pitchFamily="18" charset="0"/>
              </a:rPr>
              <a:t>ninh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vệ</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sinh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nơi</a:t>
            </a:r>
            <a:r>
              <a:rPr lang="en-US" sz="1800" b="1" dirty="0" smtClean="0">
                <a:solidFill>
                  <a:srgbClr val="FF0066"/>
                </a:solidFill>
                <a:latin typeface="Times New Roman" panose="02020603050405020304" pitchFamily="18" charset="0"/>
                <a:cs typeface="Times New Roman" panose="02020603050405020304" pitchFamily="18" charset="0"/>
              </a:rPr>
              <a:t> ở; </a:t>
            </a:r>
            <a:r>
              <a:rPr lang="en-US" sz="1800" b="1" dirty="0" err="1" smtClean="0">
                <a:solidFill>
                  <a:srgbClr val="FF0066"/>
                </a:solidFill>
                <a:latin typeface="Times New Roman" panose="02020603050405020304" pitchFamily="18" charset="0"/>
                <a:cs typeface="Times New Roman" panose="02020603050405020304" pitchFamily="18" charset="0"/>
              </a:rPr>
              <a:t>bảo</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vệ</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cảnh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quan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môi</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trường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sạch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đẹp</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xây</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dựng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tình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đoàn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kết</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xóm</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giềng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bài</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trừ</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phong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tục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tập</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quán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lạc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hậu</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mê</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tín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dị</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đoạn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và</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tích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cực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phòng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chống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các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tệ</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nạn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xã</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hội</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khác</a:t>
            </a:r>
            <a:r>
              <a:rPr lang="en-US" sz="1800" b="1" dirty="0" smtClean="0">
                <a:solidFill>
                  <a:srgbClr val="FF0066"/>
                </a:solidFill>
                <a:latin typeface="Times New Roman" panose="02020603050405020304" pitchFamily="18" charset="0"/>
                <a:cs typeface="Times New Roman" panose="02020603050405020304" pitchFamily="18" charset="0"/>
              </a:rPr>
              <a:t>.</a:t>
            </a:r>
          </a:p>
          <a:p>
            <a:pPr marL="609600" indent="-609600" eaLnBrk="1" fontAlgn="auto" hangingPunct="1">
              <a:lnSpc>
                <a:spcPct val="90000"/>
              </a:lnSpc>
              <a:spcAft>
                <a:spcPts val="0"/>
              </a:spcAft>
              <a:buFontTx/>
              <a:buNone/>
              <a:defRPr/>
            </a:pPr>
            <a:r>
              <a:rPr lang="en-US" sz="1800" b="1" dirty="0" smtClean="0">
                <a:solidFill>
                  <a:srgbClr val="FF0066"/>
                </a:solidFill>
                <a:latin typeface="Times New Roman" panose="02020603050405020304" pitchFamily="18" charset="0"/>
                <a:cs typeface="Times New Roman" panose="02020603050405020304" pitchFamily="18" charset="0"/>
              </a:rPr>
              <a:t>2. </a:t>
            </a:r>
            <a:r>
              <a:rPr lang="en-US" sz="1800" b="1" u="sng" dirty="0" smtClean="0">
                <a:solidFill>
                  <a:srgbClr val="FF0066"/>
                </a:solidFill>
                <a:latin typeface="Times New Roman" panose="02020603050405020304" pitchFamily="18" charset="0"/>
                <a:cs typeface="Times New Roman" panose="02020603050405020304" pitchFamily="18" charset="0"/>
              </a:rPr>
              <a:t>Ý </a:t>
            </a:r>
            <a:r>
              <a:rPr lang="en-US" sz="1800" b="1" u="sng" dirty="0" err="1" smtClean="0">
                <a:solidFill>
                  <a:srgbClr val="FF0066"/>
                </a:solidFill>
                <a:latin typeface="Times New Roman" panose="02020603050405020304" pitchFamily="18" charset="0"/>
                <a:cs typeface="Times New Roman" panose="02020603050405020304" pitchFamily="18" charset="0"/>
              </a:rPr>
              <a:t>nghĩa</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việc</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xây</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dựng</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nếp</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sống</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văn</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hóa</a:t>
            </a:r>
            <a:r>
              <a:rPr lang="en-US" sz="1800" b="1" u="sng" dirty="0" smtClean="0">
                <a:solidFill>
                  <a:srgbClr val="FF0066"/>
                </a:solidFill>
                <a:latin typeface="Times New Roman" panose="02020603050405020304" pitchFamily="18" charset="0"/>
                <a:cs typeface="Times New Roman" panose="02020603050405020304" pitchFamily="18" charset="0"/>
              </a:rPr>
              <a:t> ở </a:t>
            </a:r>
            <a:r>
              <a:rPr lang="en-US" sz="1800" b="1" u="sng" dirty="0" err="1" smtClean="0">
                <a:solidFill>
                  <a:srgbClr val="FF0066"/>
                </a:solidFill>
                <a:latin typeface="Times New Roman" panose="02020603050405020304" pitchFamily="18" charset="0"/>
                <a:cs typeface="Times New Roman" panose="02020603050405020304" pitchFamily="18" charset="0"/>
              </a:rPr>
              <a:t>cộng</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đồng</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dân</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cư</a:t>
            </a:r>
            <a:r>
              <a:rPr lang="en-US" sz="1800" b="1" u="sng" dirty="0" smtClean="0">
                <a:solidFill>
                  <a:srgbClr val="FF0066"/>
                </a:solidFill>
                <a:latin typeface="Times New Roman" panose="02020603050405020304" pitchFamily="18" charset="0"/>
                <a:cs typeface="Times New Roman" panose="02020603050405020304" pitchFamily="18" charset="0"/>
              </a:rPr>
              <a:t>:</a:t>
            </a:r>
          </a:p>
          <a:p>
            <a:pPr marL="609600" indent="-609600" eaLnBrk="1" fontAlgn="auto" hangingPunct="1">
              <a:lnSpc>
                <a:spcPct val="90000"/>
              </a:lnSpc>
              <a:spcAft>
                <a:spcPts val="0"/>
              </a:spcAft>
              <a:buFontTx/>
              <a:buNone/>
              <a:defRPr/>
            </a:pPr>
            <a:r>
              <a:rPr lang="en-US" sz="1800" b="1" dirty="0" smtClean="0">
                <a:solidFill>
                  <a:srgbClr val="FF0066"/>
                </a:solidFill>
                <a:latin typeface="Times New Roman" panose="02020603050405020304" pitchFamily="18" charset="0"/>
                <a:cs typeface="Times New Roman" panose="02020603050405020304" pitchFamily="18" charset="0"/>
              </a:rPr>
              <a:t>        - </a:t>
            </a:r>
            <a:r>
              <a:rPr lang="en-US" sz="1800" b="1" dirty="0" err="1" smtClean="0">
                <a:solidFill>
                  <a:srgbClr val="FF0066"/>
                </a:solidFill>
                <a:latin typeface="Times New Roman" panose="02020603050405020304" pitchFamily="18" charset="0"/>
                <a:cs typeface="Times New Roman" panose="02020603050405020304" pitchFamily="18" charset="0"/>
              </a:rPr>
              <a:t>Góp</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phần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làm</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cho</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cuộc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sống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bình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yên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hạnh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phúc</a:t>
            </a:r>
            <a:r>
              <a:rPr lang="en-US" sz="1800" b="1" dirty="0" smtClean="0">
                <a:solidFill>
                  <a:srgbClr val="FF0066"/>
                </a:solidFill>
                <a:latin typeface="Times New Roman" panose="02020603050405020304" pitchFamily="18" charset="0"/>
                <a:cs typeface="Times New Roman" panose="02020603050405020304" pitchFamily="18" charset="0"/>
              </a:rPr>
              <a:t>.</a:t>
            </a:r>
          </a:p>
          <a:p>
            <a:pPr marL="609600" indent="-609600" eaLnBrk="1" fontAlgn="auto" hangingPunct="1">
              <a:lnSpc>
                <a:spcPct val="90000"/>
              </a:lnSpc>
              <a:spcAft>
                <a:spcPts val="0"/>
              </a:spcAft>
              <a:buFontTx/>
              <a:buNone/>
              <a:defRPr/>
            </a:pPr>
            <a:r>
              <a:rPr lang="en-US" sz="1800" b="1" dirty="0" smtClean="0">
                <a:solidFill>
                  <a:srgbClr val="FF0066"/>
                </a:solidFill>
                <a:latin typeface="Times New Roman" panose="02020603050405020304" pitchFamily="18" charset="0"/>
                <a:cs typeface="Times New Roman" panose="02020603050405020304" pitchFamily="18" charset="0"/>
              </a:rPr>
              <a:t>        - </a:t>
            </a:r>
            <a:r>
              <a:rPr lang="en-US" sz="1800" b="1" dirty="0" err="1" smtClean="0">
                <a:solidFill>
                  <a:srgbClr val="FF0066"/>
                </a:solidFill>
                <a:latin typeface="Times New Roman" panose="02020603050405020304" pitchFamily="18" charset="0"/>
                <a:cs typeface="Times New Roman" panose="02020603050405020304" pitchFamily="18" charset="0"/>
              </a:rPr>
              <a:t>Bảo</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vệ</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và</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phát</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huy</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truyền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thống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văn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hóa</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tốt</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đẹp</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của</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dân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tộc</a:t>
            </a:r>
            <a:r>
              <a:rPr lang="en-US" sz="1800" b="1" dirty="0" smtClean="0">
                <a:solidFill>
                  <a:srgbClr val="FF0066"/>
                </a:solidFill>
                <a:latin typeface="Times New Roman" panose="02020603050405020304" pitchFamily="18" charset="0"/>
                <a:cs typeface="Times New Roman" panose="02020603050405020304" pitchFamily="18" charset="0"/>
              </a:rPr>
              <a:t>.</a:t>
            </a:r>
          </a:p>
          <a:p>
            <a:pPr marL="609600" indent="-609600" eaLnBrk="1" fontAlgn="auto" hangingPunct="1">
              <a:lnSpc>
                <a:spcPct val="90000"/>
              </a:lnSpc>
              <a:spcAft>
                <a:spcPts val="0"/>
              </a:spcAft>
              <a:buFontTx/>
              <a:buNone/>
              <a:defRPr/>
            </a:pPr>
            <a:r>
              <a:rPr lang="en-US" sz="1800" b="1" dirty="0" smtClean="0">
                <a:solidFill>
                  <a:srgbClr val="FF0066"/>
                </a:solidFill>
                <a:latin typeface="Times New Roman" panose="02020603050405020304" pitchFamily="18" charset="0"/>
                <a:cs typeface="Times New Roman" panose="02020603050405020304" pitchFamily="18" charset="0"/>
              </a:rPr>
              <a:t>3. </a:t>
            </a:r>
            <a:r>
              <a:rPr lang="en-US" sz="1800" b="1" u="sng" dirty="0" err="1" smtClean="0">
                <a:solidFill>
                  <a:srgbClr val="FF0066"/>
                </a:solidFill>
                <a:latin typeface="Times New Roman" panose="02020603050405020304" pitchFamily="18" charset="0"/>
                <a:cs typeface="Times New Roman" panose="02020603050405020304" pitchFamily="18" charset="0"/>
              </a:rPr>
              <a:t>Trách</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nhiệm</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của</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học</a:t>
            </a:r>
            <a:r>
              <a:rPr lang="en-US" sz="1800" b="1" u="sng" dirty="0" smtClean="0">
                <a:solidFill>
                  <a:srgbClr val="FF0066"/>
                </a:solidFill>
                <a:latin typeface="Times New Roman" panose="02020603050405020304" pitchFamily="18" charset="0"/>
                <a:cs typeface="Times New Roman" panose="02020603050405020304" pitchFamily="18" charset="0"/>
              </a:rPr>
              <a:t> </a:t>
            </a:r>
            <a:r>
              <a:rPr lang="en-US" sz="1800" b="1" u="sng" dirty="0" err="1" smtClean="0">
                <a:solidFill>
                  <a:srgbClr val="FF0066"/>
                </a:solidFill>
                <a:latin typeface="Times New Roman" panose="02020603050405020304" pitchFamily="18" charset="0"/>
                <a:cs typeface="Times New Roman" panose="02020603050405020304" pitchFamily="18" charset="0"/>
              </a:rPr>
              <a:t>sinh</a:t>
            </a:r>
            <a:r>
              <a:rPr lang="en-US" sz="1800" b="1" dirty="0" smtClean="0">
                <a:solidFill>
                  <a:srgbClr val="FF0066"/>
                </a:solidFill>
                <a:latin typeface="Times New Roman" panose="02020603050405020304" pitchFamily="18" charset="0"/>
                <a:cs typeface="Times New Roman" panose="02020603050405020304" pitchFamily="18" charset="0"/>
              </a:rPr>
              <a:t>:</a:t>
            </a:r>
          </a:p>
          <a:p>
            <a:pPr marL="609600" indent="-609600" eaLnBrk="1" fontAlgn="auto" hangingPunct="1">
              <a:lnSpc>
                <a:spcPct val="90000"/>
              </a:lnSpc>
              <a:spcAft>
                <a:spcPts val="0"/>
              </a:spcAft>
              <a:buFontTx/>
              <a:buNone/>
              <a:defRPr/>
            </a:pPr>
            <a:r>
              <a:rPr lang="en-US" sz="1800" b="1" dirty="0" smtClean="0">
                <a:solidFill>
                  <a:srgbClr val="FF0066"/>
                </a:solidFill>
                <a:latin typeface="Times New Roman" panose="02020603050405020304" pitchFamily="18" charset="0"/>
                <a:cs typeface="Times New Roman" panose="02020603050405020304" pitchFamily="18" charset="0"/>
              </a:rPr>
              <a:t>        - </a:t>
            </a:r>
            <a:r>
              <a:rPr lang="en-US" sz="1800" b="1" dirty="0" err="1" smtClean="0">
                <a:solidFill>
                  <a:srgbClr val="FF0066"/>
                </a:solidFill>
                <a:latin typeface="Times New Roman" panose="02020603050405020304" pitchFamily="18" charset="0"/>
                <a:cs typeface="Times New Roman" panose="02020603050405020304" pitchFamily="18" charset="0"/>
              </a:rPr>
              <a:t>Thực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hiện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tốt</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các</a:t>
            </a:r>
            <a:r>
              <a:rPr lang="en-US" sz="1800" b="1" dirty="0" smtClean="0">
                <a:solidFill>
                  <a:srgbClr val="FF0066"/>
                </a:solidFill>
                <a:latin typeface="Times New Roman" panose="02020603050405020304" pitchFamily="18" charset="0"/>
                <a:cs typeface="Times New Roman" panose="02020603050405020304" pitchFamily="18" charset="0"/>
              </a:rPr>
              <a:t> qui </a:t>
            </a:r>
            <a:r>
              <a:rPr lang="en-US" sz="1800" b="1" dirty="0" err="1" smtClean="0">
                <a:solidFill>
                  <a:srgbClr val="FF0066"/>
                </a:solidFill>
                <a:latin typeface="Times New Roman" panose="02020603050405020304" pitchFamily="18" charset="0"/>
                <a:cs typeface="Times New Roman" panose="02020603050405020304" pitchFamily="18" charset="0"/>
              </a:rPr>
              <a:t>định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về</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nếp</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sống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văn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hóa</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của</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cộng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đồng</a:t>
            </a:r>
            <a:r>
              <a:rPr lang="en-US" sz="1800" b="1" dirty="0" smtClean="0">
                <a:solidFill>
                  <a:srgbClr val="FF0066"/>
                </a:solidFill>
                <a:latin typeface="Times New Roman" panose="02020603050405020304" pitchFamily="18" charset="0"/>
                <a:cs typeface="Times New Roman" panose="02020603050405020304" pitchFamily="18" charset="0"/>
              </a:rPr>
              <a:t>;</a:t>
            </a:r>
          </a:p>
          <a:p>
            <a:pPr marL="609600" indent="-609600" eaLnBrk="1" fontAlgn="auto" hangingPunct="1">
              <a:lnSpc>
                <a:spcPct val="90000"/>
              </a:lnSpc>
              <a:spcAft>
                <a:spcPts val="0"/>
              </a:spcAft>
              <a:buFontTx/>
              <a:buNone/>
              <a:defRPr/>
            </a:pPr>
            <a:r>
              <a:rPr lang="en-US" sz="1800" b="1" dirty="0" smtClean="0">
                <a:solidFill>
                  <a:srgbClr val="FF0066"/>
                </a:solidFill>
                <a:latin typeface="Times New Roman" panose="02020603050405020304" pitchFamily="18" charset="0"/>
                <a:cs typeface="Times New Roman" panose="02020603050405020304" pitchFamily="18" charset="0"/>
              </a:rPr>
              <a:t>        - </a:t>
            </a:r>
            <a:r>
              <a:rPr lang="en-US" sz="1800" b="1" dirty="0" err="1" smtClean="0">
                <a:solidFill>
                  <a:srgbClr val="FF0066"/>
                </a:solidFill>
                <a:latin typeface="Times New Roman" panose="02020603050405020304" pitchFamily="18" charset="0"/>
                <a:cs typeface="Times New Roman" panose="02020603050405020304" pitchFamily="18" charset="0"/>
              </a:rPr>
              <a:t>Vận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động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gia</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đình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hàng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xóm</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cùng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thực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hiện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tốt</a:t>
            </a:r>
            <a:r>
              <a:rPr lang="en-US" sz="1800" b="1" dirty="0" smtClean="0">
                <a:solidFill>
                  <a:srgbClr val="FF0066"/>
                </a:solidFill>
                <a:latin typeface="Times New Roman" panose="02020603050405020304" pitchFamily="18" charset="0"/>
                <a:cs typeface="Times New Roman" panose="02020603050405020304" pitchFamily="18" charset="0"/>
              </a:rPr>
              <a:t>; </a:t>
            </a:r>
          </a:p>
          <a:p>
            <a:pPr marL="609600" indent="-609600" eaLnBrk="1" fontAlgn="auto" hangingPunct="1">
              <a:lnSpc>
                <a:spcPct val="90000"/>
              </a:lnSpc>
              <a:spcAft>
                <a:spcPts val="0"/>
              </a:spcAft>
              <a:buFontTx/>
              <a:buNone/>
              <a:defRPr/>
            </a:pPr>
            <a:r>
              <a:rPr lang="en-US" sz="1800" b="1" dirty="0" smtClean="0">
                <a:solidFill>
                  <a:srgbClr val="FF0066"/>
                </a:solidFill>
                <a:latin typeface="Times New Roman" panose="02020603050405020304" pitchFamily="18" charset="0"/>
                <a:cs typeface="Times New Roman" panose="02020603050405020304" pitchFamily="18" charset="0"/>
              </a:rPr>
              <a:t>        - </a:t>
            </a:r>
            <a:r>
              <a:rPr lang="en-US" sz="1800" b="1" dirty="0" err="1" smtClean="0">
                <a:solidFill>
                  <a:srgbClr val="FF0066"/>
                </a:solidFill>
                <a:latin typeface="Times New Roman" panose="02020603050405020304" pitchFamily="18" charset="0"/>
                <a:cs typeface="Times New Roman" panose="02020603050405020304" pitchFamily="18" charset="0"/>
              </a:rPr>
              <a:t>Tích</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cực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tham</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gia</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các</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hoạt</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động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xây</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dựng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nếp</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sống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văn</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hóa</a:t>
            </a:r>
            <a:r>
              <a:rPr lang="en-US" sz="1800" b="1" dirty="0" smtClean="0">
                <a:solidFill>
                  <a:srgbClr val="FF0066"/>
                </a:solidFill>
                <a:latin typeface="Times New Roman" panose="02020603050405020304" pitchFamily="18" charset="0"/>
                <a:cs typeface="Times New Roman" panose="02020603050405020304" pitchFamily="18" charset="0"/>
              </a:rPr>
              <a:t> ở </a:t>
            </a:r>
            <a:r>
              <a:rPr lang="en-US" sz="1800" b="1" dirty="0" err="1" smtClean="0">
                <a:solidFill>
                  <a:srgbClr val="FF0066"/>
                </a:solidFill>
                <a:latin typeface="Times New Roman" panose="02020603050405020304" pitchFamily="18" charset="0"/>
                <a:cs typeface="Times New Roman" panose="02020603050405020304" pitchFamily="18" charset="0"/>
              </a:rPr>
              <a:t>cộng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đồng</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phù</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hợp</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với</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khả</a:t>
            </a:r>
            <a:r>
              <a:rPr lang="en-US" sz="1800" b="1" dirty="0" smtClean="0">
                <a:solidFill>
                  <a:srgbClr val="FF0066"/>
                </a:solidFill>
                <a:latin typeface="Times New Roman" panose="02020603050405020304" pitchFamily="18" charset="0"/>
                <a:cs typeface="Times New Roman" panose="02020603050405020304" pitchFamily="18" charset="0"/>
              </a:rPr>
              <a:t> </a:t>
            </a:r>
            <a:r>
              <a:rPr lang="en-US" sz="1800" b="1" dirty="0" err="1" smtClean="0">
                <a:solidFill>
                  <a:srgbClr val="FF0066"/>
                </a:solidFill>
                <a:latin typeface="Times New Roman" panose="02020603050405020304" pitchFamily="18" charset="0"/>
                <a:cs typeface="Times New Roman" panose="02020603050405020304" pitchFamily="18" charset="0"/>
              </a:rPr>
              <a:t>năng</a:t>
            </a:r>
            <a:r>
              <a:rPr lang="en-US" sz="1800" b="1" dirty="0" smtClean="0">
                <a:solidFill>
                  <a:srgbClr val="FF0066"/>
                </a:solidFill>
                <a:latin typeface="Times New Roman" panose="02020603050405020304" pitchFamily="18" charset="0"/>
                <a:cs typeface="Times New Roman" panose="02020603050405020304" pitchFamily="18" charset="0"/>
              </a:rPr>
              <a:t>.</a:t>
            </a:r>
            <a:endParaRPr lang="en-US" sz="1800" b="1" u="sng" dirty="0" smtClean="0">
              <a:solidFill>
                <a:srgbClr val="FF0066"/>
              </a:solidFill>
              <a:latin typeface="Times New Roman" panose="02020603050405020304" pitchFamily="18" charset="0"/>
              <a:cs typeface="Times New Roman" panose="02020603050405020304" pitchFamily="18" charset="0"/>
            </a:endParaRPr>
          </a:p>
          <a:p>
            <a:pPr marL="609600" indent="-609600" eaLnBrk="1" fontAlgn="auto" hangingPunct="1">
              <a:lnSpc>
                <a:spcPct val="90000"/>
              </a:lnSpc>
              <a:spcAft>
                <a:spcPts val="0"/>
              </a:spcAft>
              <a:buFontTx/>
              <a:buNone/>
              <a:defRPr/>
            </a:pPr>
            <a:endParaRPr lang="en-US" sz="18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marL="609600" indent="-609600" eaLnBrk="1" fontAlgn="auto" hangingPunct="1">
              <a:lnSpc>
                <a:spcPct val="90000"/>
              </a:lnSpc>
              <a:spcAft>
                <a:spcPts val="0"/>
              </a:spcAft>
              <a:buFontTx/>
              <a:buNone/>
              <a:defRPr/>
            </a:pPr>
            <a:endPar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diamond(in)">
                                      <p:cBhvr>
                                        <p:cTn id="7" dur="5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diamond(in)">
                                      <p:cBhvr>
                                        <p:cTn id="12" dur="500"/>
                                        <p:tgtEl>
                                          <p:spTgt spid="993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9331">
                                            <p:txEl>
                                              <p:pRg st="1" end="1"/>
                                            </p:txEl>
                                          </p:spTgt>
                                        </p:tgtEl>
                                        <p:attrNameLst>
                                          <p:attrName>style.visibility</p:attrName>
                                        </p:attrNameLst>
                                      </p:cBhvr>
                                      <p:to>
                                        <p:strVal val="visible"/>
                                      </p:to>
                                    </p:set>
                                    <p:animEffect transition="in" filter="diamond(in)">
                                      <p:cBhvr>
                                        <p:cTn id="17" dur="500"/>
                                        <p:tgtEl>
                                          <p:spTgt spid="993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9331">
                                            <p:txEl>
                                              <p:pRg st="2" end="2"/>
                                            </p:txEl>
                                          </p:spTgt>
                                        </p:tgtEl>
                                        <p:attrNameLst>
                                          <p:attrName>style.visibility</p:attrName>
                                        </p:attrNameLst>
                                      </p:cBhvr>
                                      <p:to>
                                        <p:strVal val="visible"/>
                                      </p:to>
                                    </p:set>
                                    <p:animEffect transition="in" filter="diamond(in)">
                                      <p:cBhvr>
                                        <p:cTn id="22" dur="500"/>
                                        <p:tgtEl>
                                          <p:spTgt spid="993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animEffect transition="in" filter="diamond(in)">
                                      <p:cBhvr>
                                        <p:cTn id="27" dur="500"/>
                                        <p:tgtEl>
                                          <p:spTgt spid="993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9331">
                                            <p:txEl>
                                              <p:pRg st="4" end="4"/>
                                            </p:txEl>
                                          </p:spTgt>
                                        </p:tgtEl>
                                        <p:attrNameLst>
                                          <p:attrName>style.visibility</p:attrName>
                                        </p:attrNameLst>
                                      </p:cBhvr>
                                      <p:to>
                                        <p:strVal val="visible"/>
                                      </p:to>
                                    </p:set>
                                    <p:animEffect transition="in" filter="diamond(in)">
                                      <p:cBhvr>
                                        <p:cTn id="32" dur="500"/>
                                        <p:tgtEl>
                                          <p:spTgt spid="993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9331">
                                            <p:txEl>
                                              <p:pRg st="5" end="5"/>
                                            </p:txEl>
                                          </p:spTgt>
                                        </p:tgtEl>
                                        <p:attrNameLst>
                                          <p:attrName>style.visibility</p:attrName>
                                        </p:attrNameLst>
                                      </p:cBhvr>
                                      <p:to>
                                        <p:strVal val="visible"/>
                                      </p:to>
                                    </p:set>
                                    <p:animEffect transition="in" filter="diamond(in)">
                                      <p:cBhvr>
                                        <p:cTn id="37" dur="500"/>
                                        <p:tgtEl>
                                          <p:spTgt spid="9933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9331">
                                            <p:txEl>
                                              <p:pRg st="6" end="6"/>
                                            </p:txEl>
                                          </p:spTgt>
                                        </p:tgtEl>
                                        <p:attrNameLst>
                                          <p:attrName>style.visibility</p:attrName>
                                        </p:attrNameLst>
                                      </p:cBhvr>
                                      <p:to>
                                        <p:strVal val="visible"/>
                                      </p:to>
                                    </p:set>
                                    <p:animEffect transition="in" filter="diamond(in)">
                                      <p:cBhvr>
                                        <p:cTn id="42" dur="500"/>
                                        <p:tgtEl>
                                          <p:spTgt spid="9933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9331">
                                            <p:txEl>
                                              <p:pRg st="7" end="7"/>
                                            </p:txEl>
                                          </p:spTgt>
                                        </p:tgtEl>
                                        <p:attrNameLst>
                                          <p:attrName>style.visibility</p:attrName>
                                        </p:attrNameLst>
                                      </p:cBhvr>
                                      <p:to>
                                        <p:strVal val="visible"/>
                                      </p:to>
                                    </p:set>
                                    <p:animEffect transition="in" filter="diamond(in)">
                                      <p:cBhvr>
                                        <p:cTn id="47" dur="500"/>
                                        <p:tgtEl>
                                          <p:spTgt spid="9933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99331">
                                            <p:txEl>
                                              <p:pRg st="8" end="8"/>
                                            </p:txEl>
                                          </p:spTgt>
                                        </p:tgtEl>
                                        <p:attrNameLst>
                                          <p:attrName>style.visibility</p:attrName>
                                        </p:attrNameLst>
                                      </p:cBhvr>
                                      <p:to>
                                        <p:strVal val="visible"/>
                                      </p:to>
                                    </p:set>
                                    <p:animEffect transition="in" filter="diamond(in)">
                                      <p:cBhvr>
                                        <p:cTn id="52" dur="500"/>
                                        <p:tgtEl>
                                          <p:spTgt spid="9933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99331">
                                            <p:txEl>
                                              <p:pRg st="9" end="9"/>
                                            </p:txEl>
                                          </p:spTgt>
                                        </p:tgtEl>
                                        <p:attrNameLst>
                                          <p:attrName>style.visibility</p:attrName>
                                        </p:attrNameLst>
                                      </p:cBhvr>
                                      <p:to>
                                        <p:strVal val="visible"/>
                                      </p:to>
                                    </p:set>
                                    <p:animEffect transition="in" filter="diamond(in)">
                                      <p:cBhvr>
                                        <p:cTn id="57" dur="500"/>
                                        <p:tgtEl>
                                          <p:spTgt spid="9933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99331">
                                            <p:txEl>
                                              <p:pRg st="10" end="10"/>
                                            </p:txEl>
                                          </p:spTgt>
                                        </p:tgtEl>
                                        <p:attrNameLst>
                                          <p:attrName>style.visibility</p:attrName>
                                        </p:attrNameLst>
                                      </p:cBhvr>
                                      <p:to>
                                        <p:strVal val="visible"/>
                                      </p:to>
                                    </p:set>
                                    <p:animEffect transition="in" filter="diamond(in)">
                                      <p:cBhvr>
                                        <p:cTn id="62" dur="500"/>
                                        <p:tgtEl>
                                          <p:spTgt spid="99331">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99331">
                                            <p:txEl>
                                              <p:pRg st="11" end="11"/>
                                            </p:txEl>
                                          </p:spTgt>
                                        </p:tgtEl>
                                        <p:attrNameLst>
                                          <p:attrName>style.visibility</p:attrName>
                                        </p:attrNameLst>
                                      </p:cBhvr>
                                      <p:to>
                                        <p:strVal val="visible"/>
                                      </p:to>
                                    </p:set>
                                    <p:animEffect transition="in" filter="diamond(in)">
                                      <p:cBhvr>
                                        <p:cTn id="67" dur="500"/>
                                        <p:tgtEl>
                                          <p:spTgt spid="993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228600"/>
            <a:ext cx="9144000" cy="6400800"/>
          </a:xfrm>
        </p:spPr>
        <p:txBody>
          <a:bodyPr anchor="ctr"/>
          <a:lstStyle/>
          <a:p>
            <a:pPr algn="l" eaLnBrk="1" hangingPunct="1"/>
            <a:r>
              <a:rPr lang="en-US" sz="3200" b="1" smtClean="0">
                <a:latin typeface="Times New Roman" pitchFamily="18" charset="0"/>
                <a:cs typeface="Times New Roman" pitchFamily="18" charset="0"/>
              </a:rPr>
              <a:t>                       THẢO LUẬN NHÓM</a:t>
            </a:r>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r>
              <a:rPr lang="en-US" sz="3200" b="1" u="sng" smtClean="0">
                <a:solidFill>
                  <a:srgbClr val="0000FF"/>
                </a:solidFill>
                <a:latin typeface="Times New Roman" pitchFamily="18" charset="0"/>
                <a:cs typeface="Times New Roman" pitchFamily="18" charset="0"/>
              </a:rPr>
              <a:t>Nhóm 1</a:t>
            </a:r>
            <a:r>
              <a:rPr lang="en-US" sz="3200" b="1" smtClean="0">
                <a:solidFill>
                  <a:srgbClr val="0000FF"/>
                </a:solidFill>
                <a:latin typeface="Times New Roman" pitchFamily="18" charset="0"/>
                <a:cs typeface="Times New Roman" pitchFamily="18" charset="0"/>
              </a:rPr>
              <a:t>: Em hãy cho biết những hiện tượng tiêu cực ở nội dung 1.</a:t>
            </a:r>
            <a:r>
              <a:rPr lang="en-US" sz="3200" b="1" u="sng" smtClean="0">
                <a:solidFill>
                  <a:srgbClr val="0000FF"/>
                </a:solidFill>
                <a:latin typeface="Times New Roman" pitchFamily="18" charset="0"/>
                <a:cs typeface="Times New Roman" pitchFamily="18" charset="0"/>
              </a:rPr>
              <a:t/>
            </a:r>
            <a:br>
              <a:rPr lang="en-US" sz="3200" b="1" u="sng" smtClean="0">
                <a:solidFill>
                  <a:srgbClr val="0000FF"/>
                </a:solidFill>
                <a:latin typeface="Times New Roman" pitchFamily="18" charset="0"/>
                <a:cs typeface="Times New Roman" pitchFamily="18" charset="0"/>
              </a:rPr>
            </a:br>
            <a:r>
              <a:rPr lang="en-US" sz="3200" b="1" u="sng" smtClean="0">
                <a:solidFill>
                  <a:srgbClr val="0000FF"/>
                </a:solidFill>
                <a:latin typeface="Times New Roman" pitchFamily="18" charset="0"/>
                <a:cs typeface="Times New Roman" pitchFamily="18" charset="0"/>
              </a:rPr>
              <a:t>Nhóm 2</a:t>
            </a:r>
            <a:r>
              <a:rPr lang="en-US" sz="3200" b="1" smtClean="0">
                <a:solidFill>
                  <a:srgbClr val="0000FF"/>
                </a:solidFill>
                <a:latin typeface="Times New Roman" pitchFamily="18" charset="0"/>
                <a:cs typeface="Times New Roman" pitchFamily="18" charset="0"/>
              </a:rPr>
              <a:t>: Những hiện tượng đó ảnh hưởng như thế nào đến cuộc sống người dân ? </a:t>
            </a:r>
            <a:br>
              <a:rPr lang="en-US" sz="3200" b="1" smtClean="0">
                <a:solidFill>
                  <a:srgbClr val="0000FF"/>
                </a:solidFill>
                <a:latin typeface="Times New Roman" pitchFamily="18" charset="0"/>
                <a:cs typeface="Times New Roman" pitchFamily="18" charset="0"/>
              </a:rPr>
            </a:br>
            <a:r>
              <a:rPr lang="en-US" sz="3200" b="1" u="sng" smtClean="0">
                <a:solidFill>
                  <a:srgbClr val="0000FF"/>
                </a:solidFill>
                <a:latin typeface="Times New Roman" pitchFamily="18" charset="0"/>
                <a:cs typeface="Times New Roman" pitchFamily="18" charset="0"/>
              </a:rPr>
              <a:t>Nhóm 3</a:t>
            </a:r>
            <a:r>
              <a:rPr lang="en-US" sz="3200" b="1" smtClean="0">
                <a:solidFill>
                  <a:srgbClr val="0000FF"/>
                </a:solidFill>
                <a:latin typeface="Times New Roman" pitchFamily="18" charset="0"/>
                <a:cs typeface="Times New Roman" pitchFamily="18" charset="0"/>
              </a:rPr>
              <a:t>: Vì sao làng Hinh được công nhận là làng văn hóa ? </a:t>
            </a:r>
            <a:br>
              <a:rPr lang="en-US" sz="3200" b="1" smtClean="0">
                <a:solidFill>
                  <a:srgbClr val="0000FF"/>
                </a:solidFill>
                <a:latin typeface="Times New Roman" pitchFamily="18" charset="0"/>
                <a:cs typeface="Times New Roman" pitchFamily="18" charset="0"/>
              </a:rPr>
            </a:br>
            <a:r>
              <a:rPr lang="en-US" sz="3200" b="1" u="sng" smtClean="0">
                <a:solidFill>
                  <a:srgbClr val="0000FF"/>
                </a:solidFill>
                <a:latin typeface="Times New Roman" pitchFamily="18" charset="0"/>
                <a:cs typeface="Times New Roman" pitchFamily="18" charset="0"/>
              </a:rPr>
              <a:t>Nhóm 4</a:t>
            </a:r>
            <a:r>
              <a:rPr lang="en-US" sz="3200" b="1" smtClean="0">
                <a:solidFill>
                  <a:srgbClr val="0000FF"/>
                </a:solidFill>
                <a:latin typeface="Times New Roman" pitchFamily="18" charset="0"/>
                <a:cs typeface="Times New Roman" pitchFamily="18" charset="0"/>
              </a:rPr>
              <a:t>: Những thay đổi của làng Hinh có ảnh hưởng như thế nào đến cuộc sống cộng đồng ?</a:t>
            </a:r>
            <a:r>
              <a:rPr lang="en-US" sz="4000" smtClean="0">
                <a:latin typeface="Times New Roman" pitchFamily="18" charset="0"/>
                <a:cs typeface="Times New Roman" pitchFamily="18" charset="0"/>
              </a:rPr>
              <a:t> </a:t>
            </a:r>
          </a:p>
        </p:txBody>
      </p:sp>
      <p:cxnSp>
        <p:nvCxnSpPr>
          <p:cNvPr id="3" name="Straight Connector 2"/>
          <p:cNvCxnSpPr/>
          <p:nvPr/>
        </p:nvCxnSpPr>
        <p:spPr>
          <a:xfrm flipH="1">
            <a:off x="5029200" y="762000"/>
            <a:ext cx="4572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5181600" y="914400"/>
            <a:ext cx="4572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304800" y="228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solidFill>
                  <a:srgbClr val="CC0000"/>
                </a:solidFill>
              </a:rPr>
              <a:t>BÀI TẬP 1: SGK</a:t>
            </a:r>
          </a:p>
        </p:txBody>
      </p:sp>
      <p:sp>
        <p:nvSpPr>
          <p:cNvPr id="123907" name="Rectangle 3"/>
          <p:cNvSpPr>
            <a:spLocks noChangeArrowheads="1"/>
          </p:cNvSpPr>
          <p:nvPr/>
        </p:nvSpPr>
        <p:spPr bwMode="auto">
          <a:xfrm>
            <a:off x="4648200" y="1447800"/>
            <a:ext cx="4267200" cy="5105400"/>
          </a:xfrm>
          <a:prstGeom prst="rect">
            <a:avLst/>
          </a:prstGeom>
          <a:solidFill>
            <a:schemeClr val="accent1"/>
          </a:solidFill>
          <a:ln w="9525">
            <a:solidFill>
              <a:srgbClr val="FF0000"/>
            </a:solidFill>
            <a:miter lim="800000"/>
            <a:headEnd/>
            <a:tailEnd/>
          </a:ln>
        </p:spPr>
        <p:txBody>
          <a:bodyPr wrap="none" anchor="ctr"/>
          <a:lstStyle/>
          <a:p>
            <a:pPr algn="ctr" eaLnBrk="1" hangingPunct="1"/>
            <a:endParaRPr lang="en-US">
              <a:solidFill>
                <a:srgbClr val="E260BD"/>
              </a:solidFill>
            </a:endParaRPr>
          </a:p>
        </p:txBody>
      </p:sp>
      <p:sp>
        <p:nvSpPr>
          <p:cNvPr id="123908" name="Rectangle 4"/>
          <p:cNvSpPr>
            <a:spLocks noChangeArrowheads="1"/>
          </p:cNvSpPr>
          <p:nvPr/>
        </p:nvSpPr>
        <p:spPr bwMode="auto">
          <a:xfrm>
            <a:off x="228600" y="1447800"/>
            <a:ext cx="4419600" cy="5105400"/>
          </a:xfrm>
          <a:prstGeom prst="rect">
            <a:avLst/>
          </a:prstGeom>
          <a:solidFill>
            <a:schemeClr val="accent1"/>
          </a:solidFill>
          <a:ln w="9525">
            <a:solidFill>
              <a:srgbClr val="FF0000"/>
            </a:solidFill>
            <a:miter lim="800000"/>
            <a:headEnd/>
            <a:tailEnd/>
          </a:ln>
        </p:spPr>
        <p:txBody>
          <a:bodyPr wrap="none" anchor="ctr"/>
          <a:lstStyle/>
          <a:p>
            <a:pPr eaLnBrk="1" hangingPunct="1"/>
            <a:endParaRPr lang="en-US"/>
          </a:p>
        </p:txBody>
      </p:sp>
      <p:sp>
        <p:nvSpPr>
          <p:cNvPr id="123909" name="Rectangle 5"/>
          <p:cNvSpPr>
            <a:spLocks noChangeArrowheads="1"/>
          </p:cNvSpPr>
          <p:nvPr/>
        </p:nvSpPr>
        <p:spPr bwMode="auto">
          <a:xfrm>
            <a:off x="228600" y="914400"/>
            <a:ext cx="4419600" cy="533400"/>
          </a:xfrm>
          <a:prstGeom prst="rect">
            <a:avLst/>
          </a:prstGeom>
          <a:solidFill>
            <a:schemeClr val="accent1"/>
          </a:solidFill>
          <a:ln w="9525">
            <a:solidFill>
              <a:srgbClr val="FF0000"/>
            </a:solidFill>
            <a:miter lim="800000"/>
            <a:headEnd/>
            <a:tailEnd/>
          </a:ln>
        </p:spPr>
        <p:txBody>
          <a:bodyPr wrap="none" anchor="ctr"/>
          <a:lstStyle/>
          <a:p>
            <a:pPr eaLnBrk="1" hangingPunct="1"/>
            <a:endParaRPr lang="en-US"/>
          </a:p>
        </p:txBody>
      </p:sp>
      <p:sp>
        <p:nvSpPr>
          <p:cNvPr id="123910" name="Rectangle 6"/>
          <p:cNvSpPr>
            <a:spLocks noChangeArrowheads="1"/>
          </p:cNvSpPr>
          <p:nvPr/>
        </p:nvSpPr>
        <p:spPr bwMode="auto">
          <a:xfrm>
            <a:off x="4648200" y="914400"/>
            <a:ext cx="4267200" cy="533400"/>
          </a:xfrm>
          <a:prstGeom prst="rect">
            <a:avLst/>
          </a:prstGeom>
          <a:solidFill>
            <a:schemeClr val="accent1"/>
          </a:solidFill>
          <a:ln w="9525">
            <a:solidFill>
              <a:srgbClr val="FF0000"/>
            </a:solidFill>
            <a:miter lim="800000"/>
            <a:headEnd/>
            <a:tailEnd/>
          </a:ln>
        </p:spPr>
        <p:txBody>
          <a:bodyPr wrap="none" anchor="ctr"/>
          <a:lstStyle/>
          <a:p>
            <a:pPr eaLnBrk="1" hangingPunct="1"/>
            <a:endParaRPr lang="en-US"/>
          </a:p>
        </p:txBody>
      </p:sp>
      <p:sp>
        <p:nvSpPr>
          <p:cNvPr id="123911" name="Text Box 7"/>
          <p:cNvSpPr txBox="1">
            <a:spLocks noChangeArrowheads="1"/>
          </p:cNvSpPr>
          <p:nvPr/>
        </p:nvSpPr>
        <p:spPr bwMode="auto">
          <a:xfrm>
            <a:off x="457200" y="9906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t>Việc làm đúng của gia đình</a:t>
            </a:r>
          </a:p>
        </p:txBody>
      </p:sp>
      <p:sp>
        <p:nvSpPr>
          <p:cNvPr id="123912" name="Text Box 8"/>
          <p:cNvSpPr txBox="1">
            <a:spLocks noChangeArrowheads="1"/>
          </p:cNvSpPr>
          <p:nvPr/>
        </p:nvSpPr>
        <p:spPr bwMode="auto">
          <a:xfrm>
            <a:off x="5105400" y="9906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Việc làm sai của gia đình</a:t>
            </a:r>
          </a:p>
        </p:txBody>
      </p:sp>
      <p:pic>
        <p:nvPicPr>
          <p:cNvPr id="55305" name="Picture 9" descr="5985fna1mq07o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4" name="Text Box 10"/>
          <p:cNvSpPr txBox="1">
            <a:spLocks noChangeArrowheads="1"/>
          </p:cNvSpPr>
          <p:nvPr/>
        </p:nvSpPr>
        <p:spPr bwMode="auto">
          <a:xfrm>
            <a:off x="304800" y="1752600"/>
            <a:ext cx="4114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000" b="1"/>
              <a:t> Gương mẫu chấp hành chủ trương chính sách của Đảng,pháp luật nhà nước,tích cực tham gia các phong trào của địa phương</a:t>
            </a:r>
          </a:p>
          <a:p>
            <a:pPr eaLnBrk="1" hangingPunct="1">
              <a:spcBef>
                <a:spcPct val="50000"/>
              </a:spcBef>
              <a:buFontTx/>
              <a:buChar char="-"/>
            </a:pPr>
            <a:r>
              <a:rPr lang="en-US" sz="2000" b="1"/>
              <a:t> Gia đình hòa thuận, hạnh phúc, tiến bộ, tương trợ giúp đỡ mọi người trong cộng đồng.</a:t>
            </a:r>
          </a:p>
          <a:p>
            <a:pPr eaLnBrk="1" hangingPunct="1">
              <a:spcBef>
                <a:spcPct val="50000"/>
              </a:spcBef>
              <a:buFontTx/>
              <a:buChar char="-"/>
            </a:pPr>
            <a:r>
              <a:rPr lang="en-US" sz="2000" b="1"/>
              <a:t> Tổ chức lao động, sản xuất, kinh doanh, công tác học tập, đạt năng xuất chất lượng và hiệu quả.</a:t>
            </a:r>
          </a:p>
        </p:txBody>
      </p:sp>
      <p:sp>
        <p:nvSpPr>
          <p:cNvPr id="123915" name="Text Box 11"/>
          <p:cNvSpPr txBox="1">
            <a:spLocks noChangeArrowheads="1"/>
          </p:cNvSpPr>
          <p:nvPr/>
        </p:nvSpPr>
        <p:spPr bwMode="auto">
          <a:xfrm>
            <a:off x="4876800" y="1676400"/>
            <a:ext cx="3733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000" b="1"/>
              <a:t> Mẹ còn đi xem bói.</a:t>
            </a:r>
          </a:p>
          <a:p>
            <a:pPr eaLnBrk="1" hangingPunct="1">
              <a:spcBef>
                <a:spcPct val="50000"/>
              </a:spcBef>
              <a:buFontTx/>
              <a:buChar char="-"/>
            </a:pPr>
            <a:r>
              <a:rPr lang="en-US" sz="2000" b="1"/>
              <a:t> Ba còn rượu chè</a:t>
            </a:r>
          </a:p>
          <a:p>
            <a:pPr eaLnBrk="1" hangingPunct="1">
              <a:spcBef>
                <a:spcPct val="50000"/>
              </a:spcBef>
              <a:buFontTx/>
              <a:buChar char="-"/>
            </a:pPr>
            <a:r>
              <a:rPr lang="en-US" sz="2000" b="1"/>
              <a:t> Chưa vận động bà con tiết kiệm khi tổ chức ma chay, cưới hỏi</a:t>
            </a:r>
          </a:p>
          <a:p>
            <a:pPr eaLnBrk="1" hangingPunct="1">
              <a:spcBef>
                <a:spcPct val="50000"/>
              </a:spcBef>
              <a:buFontTx/>
              <a:buChar char="-"/>
            </a:pPr>
            <a:r>
              <a:rPr lang="en-US" sz="2000" b="1"/>
              <a:t> Chưa giúp được gia đình nghèo.</a:t>
            </a:r>
          </a:p>
          <a:p>
            <a:pPr eaLnBrk="1" hangingPunct="1">
              <a:spcBef>
                <a:spcPct val="50000"/>
              </a:spcBef>
              <a:buFontTx/>
              <a:buChar char="-"/>
            </a:pPr>
            <a:r>
              <a:rPr lang="en-US" sz="2000" b="1"/>
              <a:t> Con cái còn mê chơi gems học chưa giỏi</a:t>
            </a:r>
          </a:p>
          <a:p>
            <a:pPr eaLnBrk="1" hangingPunct="1">
              <a:spcBef>
                <a:spcPct val="50000"/>
              </a:spcBef>
              <a:buFontTx/>
              <a:buChar char="-"/>
            </a:pPr>
            <a:r>
              <a:rPr lang="en-US" sz="2000" b="1"/>
              <a:t> Kinh tế gia đình còn ở mức trung bình.</a:t>
            </a:r>
          </a:p>
        </p:txBody>
      </p:sp>
      <p:sp>
        <p:nvSpPr>
          <p:cNvPr id="55308" name="AutoShape 12">
            <a:hlinkClick r:id="rId3" action="ppaction://hlinksldjump"/>
          </p:cNvPr>
          <p:cNvSpPr>
            <a:spLocks noChangeArrowheads="1"/>
          </p:cNvSpPr>
          <p:nvPr/>
        </p:nvSpPr>
        <p:spPr bwMode="auto">
          <a:xfrm>
            <a:off x="8229600" y="6019800"/>
            <a:ext cx="457200" cy="381000"/>
          </a:xfrm>
          <a:prstGeom prst="star16">
            <a:avLst>
              <a:gd name="adj" fmla="val 10764"/>
            </a:avLst>
          </a:prstGeom>
          <a:solidFill>
            <a:schemeClr val="folHlink"/>
          </a:solidFill>
          <a:ln w="9525">
            <a:solidFill>
              <a:srgbClr val="FF0000"/>
            </a:solidFill>
            <a:miter lim="800000"/>
            <a:headEnd/>
            <a:tailEnd/>
          </a:ln>
        </p:spPr>
        <p:txBody>
          <a:bodyPr wrap="none" anchor="ctr"/>
          <a:lstStyle/>
          <a:p>
            <a:pPr eaLnBrk="1" hangingPunct="1"/>
            <a:endParaRPr lang="en-US"/>
          </a:p>
        </p:txBody>
      </p:sp>
      <p:pic>
        <p:nvPicPr>
          <p:cNvPr id="55309" name="Picture 13" descr="467980r81re9x9k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6096000"/>
            <a:ext cx="457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plus(in)">
                                      <p:cBhvr>
                                        <p:cTn id="7" dur="2000"/>
                                        <p:tgtEl>
                                          <p:spTgt spid="123906"/>
                                        </p:tgtEl>
                                      </p:cBhvr>
                                    </p:animEffect>
                                  </p:childTnLst>
                                </p:cTn>
                              </p:par>
                            </p:childTnLst>
                          </p:cTn>
                        </p:par>
                        <p:par>
                          <p:cTn id="8" fill="hold" nodeType="afterGroup">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123909"/>
                                        </p:tgtEl>
                                        <p:attrNameLst>
                                          <p:attrName>style.visibility</p:attrName>
                                        </p:attrNameLst>
                                      </p:cBhvr>
                                      <p:to>
                                        <p:strVal val="visible"/>
                                      </p:to>
                                    </p:set>
                                    <p:anim calcmode="lin" valueType="num">
                                      <p:cBhvr>
                                        <p:cTn id="11" dur="1000" fill="hold"/>
                                        <p:tgtEl>
                                          <p:spTgt spid="123909"/>
                                        </p:tgtEl>
                                        <p:attrNameLst>
                                          <p:attrName>ppt_w</p:attrName>
                                        </p:attrNameLst>
                                      </p:cBhvr>
                                      <p:tavLst>
                                        <p:tav tm="0">
                                          <p:val>
                                            <p:fltVal val="0"/>
                                          </p:val>
                                        </p:tav>
                                        <p:tav tm="100000">
                                          <p:val>
                                            <p:strVal val="#ppt_w"/>
                                          </p:val>
                                        </p:tav>
                                      </p:tavLst>
                                    </p:anim>
                                    <p:anim calcmode="lin" valueType="num">
                                      <p:cBhvr>
                                        <p:cTn id="12" dur="1000" fill="hold"/>
                                        <p:tgtEl>
                                          <p:spTgt spid="123909"/>
                                        </p:tgtEl>
                                        <p:attrNameLst>
                                          <p:attrName>ppt_h</p:attrName>
                                        </p:attrNameLst>
                                      </p:cBhvr>
                                      <p:tavLst>
                                        <p:tav tm="0">
                                          <p:val>
                                            <p:fltVal val="0"/>
                                          </p:val>
                                        </p:tav>
                                        <p:tav tm="100000">
                                          <p:val>
                                            <p:strVal val="#ppt_h"/>
                                          </p:val>
                                        </p:tav>
                                      </p:tavLst>
                                    </p:anim>
                                    <p:anim calcmode="lin" valueType="num">
                                      <p:cBhvr>
                                        <p:cTn id="13" dur="1000" fill="hold"/>
                                        <p:tgtEl>
                                          <p:spTgt spid="12390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23909"/>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3000"/>
                            </p:stCondLst>
                            <p:childTnLst>
                              <p:par>
                                <p:cTn id="16" presetID="15" presetClass="entr" presetSubtype="0" fill="hold" grpId="0" nodeType="afterEffect">
                                  <p:stCondLst>
                                    <p:cond delay="0"/>
                                  </p:stCondLst>
                                  <p:childTnLst>
                                    <p:set>
                                      <p:cBhvr>
                                        <p:cTn id="17" dur="1" fill="hold">
                                          <p:stCondLst>
                                            <p:cond delay="0"/>
                                          </p:stCondLst>
                                        </p:cTn>
                                        <p:tgtEl>
                                          <p:spTgt spid="123908"/>
                                        </p:tgtEl>
                                        <p:attrNameLst>
                                          <p:attrName>style.visibility</p:attrName>
                                        </p:attrNameLst>
                                      </p:cBhvr>
                                      <p:to>
                                        <p:strVal val="visible"/>
                                      </p:to>
                                    </p:set>
                                    <p:anim calcmode="lin" valueType="num">
                                      <p:cBhvr>
                                        <p:cTn id="18" dur="1000" fill="hold"/>
                                        <p:tgtEl>
                                          <p:spTgt spid="123908"/>
                                        </p:tgtEl>
                                        <p:attrNameLst>
                                          <p:attrName>ppt_w</p:attrName>
                                        </p:attrNameLst>
                                      </p:cBhvr>
                                      <p:tavLst>
                                        <p:tav tm="0">
                                          <p:val>
                                            <p:fltVal val="0"/>
                                          </p:val>
                                        </p:tav>
                                        <p:tav tm="100000">
                                          <p:val>
                                            <p:strVal val="#ppt_w"/>
                                          </p:val>
                                        </p:tav>
                                      </p:tavLst>
                                    </p:anim>
                                    <p:anim calcmode="lin" valueType="num">
                                      <p:cBhvr>
                                        <p:cTn id="19" dur="1000" fill="hold"/>
                                        <p:tgtEl>
                                          <p:spTgt spid="123908"/>
                                        </p:tgtEl>
                                        <p:attrNameLst>
                                          <p:attrName>ppt_h</p:attrName>
                                        </p:attrNameLst>
                                      </p:cBhvr>
                                      <p:tavLst>
                                        <p:tav tm="0">
                                          <p:val>
                                            <p:fltVal val="0"/>
                                          </p:val>
                                        </p:tav>
                                        <p:tav tm="100000">
                                          <p:val>
                                            <p:strVal val="#ppt_h"/>
                                          </p:val>
                                        </p:tav>
                                      </p:tavLst>
                                    </p:anim>
                                    <p:anim calcmode="lin" valueType="num">
                                      <p:cBhvr>
                                        <p:cTn id="20" dur="1000" fill="hold"/>
                                        <p:tgtEl>
                                          <p:spTgt spid="12390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23908"/>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4000"/>
                            </p:stCondLst>
                            <p:childTnLst>
                              <p:par>
                                <p:cTn id="23" presetID="15" presetClass="entr" presetSubtype="0" fill="hold" grpId="0" nodeType="afterEffect">
                                  <p:stCondLst>
                                    <p:cond delay="0"/>
                                  </p:stCondLst>
                                  <p:childTnLst>
                                    <p:set>
                                      <p:cBhvr>
                                        <p:cTn id="24" dur="1" fill="hold">
                                          <p:stCondLst>
                                            <p:cond delay="0"/>
                                          </p:stCondLst>
                                        </p:cTn>
                                        <p:tgtEl>
                                          <p:spTgt spid="123910"/>
                                        </p:tgtEl>
                                        <p:attrNameLst>
                                          <p:attrName>style.visibility</p:attrName>
                                        </p:attrNameLst>
                                      </p:cBhvr>
                                      <p:to>
                                        <p:strVal val="visible"/>
                                      </p:to>
                                    </p:set>
                                    <p:anim calcmode="lin" valueType="num">
                                      <p:cBhvr>
                                        <p:cTn id="25" dur="1000" fill="hold"/>
                                        <p:tgtEl>
                                          <p:spTgt spid="123910"/>
                                        </p:tgtEl>
                                        <p:attrNameLst>
                                          <p:attrName>ppt_w</p:attrName>
                                        </p:attrNameLst>
                                      </p:cBhvr>
                                      <p:tavLst>
                                        <p:tav tm="0">
                                          <p:val>
                                            <p:fltVal val="0"/>
                                          </p:val>
                                        </p:tav>
                                        <p:tav tm="100000">
                                          <p:val>
                                            <p:strVal val="#ppt_w"/>
                                          </p:val>
                                        </p:tav>
                                      </p:tavLst>
                                    </p:anim>
                                    <p:anim calcmode="lin" valueType="num">
                                      <p:cBhvr>
                                        <p:cTn id="26" dur="1000" fill="hold"/>
                                        <p:tgtEl>
                                          <p:spTgt spid="123910"/>
                                        </p:tgtEl>
                                        <p:attrNameLst>
                                          <p:attrName>ppt_h</p:attrName>
                                        </p:attrNameLst>
                                      </p:cBhvr>
                                      <p:tavLst>
                                        <p:tav tm="0">
                                          <p:val>
                                            <p:fltVal val="0"/>
                                          </p:val>
                                        </p:tav>
                                        <p:tav tm="100000">
                                          <p:val>
                                            <p:strVal val="#ppt_h"/>
                                          </p:val>
                                        </p:tav>
                                      </p:tavLst>
                                    </p:anim>
                                    <p:anim calcmode="lin" valueType="num">
                                      <p:cBhvr>
                                        <p:cTn id="27" dur="1000" fill="hold"/>
                                        <p:tgtEl>
                                          <p:spTgt spid="12391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3910"/>
                                        </p:tgtEl>
                                        <p:attrNameLst>
                                          <p:attrName>ppt_y</p:attrName>
                                        </p:attrNameLst>
                                      </p:cBhvr>
                                      <p:tavLst>
                                        <p:tav tm="0" fmla="#ppt_y+(sin(-2*pi*(1-$))*-#ppt_x+cos(-2*pi*(1-$))*(1-#ppt_y))*(1-$)">
                                          <p:val>
                                            <p:fltVal val="0"/>
                                          </p:val>
                                        </p:tav>
                                        <p:tav tm="100000">
                                          <p:val>
                                            <p:fltVal val="1"/>
                                          </p:val>
                                        </p:tav>
                                      </p:tavLst>
                                    </p:anim>
                                  </p:childTnLst>
                                </p:cTn>
                              </p:par>
                            </p:childTnLst>
                          </p:cTn>
                        </p:par>
                        <p:par>
                          <p:cTn id="29" fill="hold" nodeType="afterGroup">
                            <p:stCondLst>
                              <p:cond delay="5000"/>
                            </p:stCondLst>
                            <p:childTnLst>
                              <p:par>
                                <p:cTn id="30" presetID="15" presetClass="entr" presetSubtype="0" fill="hold" grpId="0" nodeType="afterEffect">
                                  <p:stCondLst>
                                    <p:cond delay="0"/>
                                  </p:stCondLst>
                                  <p:childTnLst>
                                    <p:set>
                                      <p:cBhvr>
                                        <p:cTn id="31" dur="1" fill="hold">
                                          <p:stCondLst>
                                            <p:cond delay="0"/>
                                          </p:stCondLst>
                                        </p:cTn>
                                        <p:tgtEl>
                                          <p:spTgt spid="123907"/>
                                        </p:tgtEl>
                                        <p:attrNameLst>
                                          <p:attrName>style.visibility</p:attrName>
                                        </p:attrNameLst>
                                      </p:cBhvr>
                                      <p:to>
                                        <p:strVal val="visible"/>
                                      </p:to>
                                    </p:set>
                                    <p:anim calcmode="lin" valueType="num">
                                      <p:cBhvr>
                                        <p:cTn id="32" dur="1000" fill="hold"/>
                                        <p:tgtEl>
                                          <p:spTgt spid="123907"/>
                                        </p:tgtEl>
                                        <p:attrNameLst>
                                          <p:attrName>ppt_w</p:attrName>
                                        </p:attrNameLst>
                                      </p:cBhvr>
                                      <p:tavLst>
                                        <p:tav tm="0">
                                          <p:val>
                                            <p:fltVal val="0"/>
                                          </p:val>
                                        </p:tav>
                                        <p:tav tm="100000">
                                          <p:val>
                                            <p:strVal val="#ppt_w"/>
                                          </p:val>
                                        </p:tav>
                                      </p:tavLst>
                                    </p:anim>
                                    <p:anim calcmode="lin" valueType="num">
                                      <p:cBhvr>
                                        <p:cTn id="33" dur="1000" fill="hold"/>
                                        <p:tgtEl>
                                          <p:spTgt spid="123907"/>
                                        </p:tgtEl>
                                        <p:attrNameLst>
                                          <p:attrName>ppt_h</p:attrName>
                                        </p:attrNameLst>
                                      </p:cBhvr>
                                      <p:tavLst>
                                        <p:tav tm="0">
                                          <p:val>
                                            <p:fltVal val="0"/>
                                          </p:val>
                                        </p:tav>
                                        <p:tav tm="100000">
                                          <p:val>
                                            <p:strVal val="#ppt_h"/>
                                          </p:val>
                                        </p:tav>
                                      </p:tavLst>
                                    </p:anim>
                                    <p:anim calcmode="lin" valueType="num">
                                      <p:cBhvr>
                                        <p:cTn id="34" dur="1000" fill="hold"/>
                                        <p:tgtEl>
                                          <p:spTgt spid="12390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23907"/>
                                        </p:tgtEl>
                                        <p:attrNameLst>
                                          <p:attrName>ppt_y</p:attrName>
                                        </p:attrNameLst>
                                      </p:cBhvr>
                                      <p:tavLst>
                                        <p:tav tm="0" fmla="#ppt_y+(sin(-2*pi*(1-$))*-#ppt_x+cos(-2*pi*(1-$))*(1-#ppt_y))*(1-$)">
                                          <p:val>
                                            <p:fltVal val="0"/>
                                          </p:val>
                                        </p:tav>
                                        <p:tav tm="100000">
                                          <p:val>
                                            <p:fltVal val="1"/>
                                          </p:val>
                                        </p:tav>
                                      </p:tavLst>
                                    </p:anim>
                                  </p:childTnLst>
                                </p:cTn>
                              </p:par>
                            </p:childTnLst>
                          </p:cTn>
                        </p:par>
                        <p:par>
                          <p:cTn id="36" fill="hold" nodeType="afterGroup">
                            <p:stCondLst>
                              <p:cond delay="6000"/>
                            </p:stCondLst>
                            <p:childTnLst>
                              <p:par>
                                <p:cTn id="37" presetID="8" presetClass="entr" presetSubtype="16" fill="hold" grpId="0" nodeType="afterEffect">
                                  <p:stCondLst>
                                    <p:cond delay="0"/>
                                  </p:stCondLst>
                                  <p:childTnLst>
                                    <p:set>
                                      <p:cBhvr>
                                        <p:cTn id="38" dur="1" fill="hold">
                                          <p:stCondLst>
                                            <p:cond delay="0"/>
                                          </p:stCondLst>
                                        </p:cTn>
                                        <p:tgtEl>
                                          <p:spTgt spid="123911"/>
                                        </p:tgtEl>
                                        <p:attrNameLst>
                                          <p:attrName>style.visibility</p:attrName>
                                        </p:attrNameLst>
                                      </p:cBhvr>
                                      <p:to>
                                        <p:strVal val="visible"/>
                                      </p:to>
                                    </p:set>
                                    <p:animEffect transition="in" filter="diamond(in)">
                                      <p:cBhvr>
                                        <p:cTn id="39" dur="2000"/>
                                        <p:tgtEl>
                                          <p:spTgt spid="123911"/>
                                        </p:tgtEl>
                                      </p:cBhvr>
                                    </p:animEffect>
                                  </p:childTnLst>
                                </p:cTn>
                              </p:par>
                            </p:childTnLst>
                          </p:cTn>
                        </p:par>
                        <p:par>
                          <p:cTn id="40" fill="hold" nodeType="afterGroup">
                            <p:stCondLst>
                              <p:cond delay="8000"/>
                            </p:stCondLst>
                            <p:childTnLst>
                              <p:par>
                                <p:cTn id="41" presetID="8" presetClass="entr" presetSubtype="16" fill="hold" grpId="0" nodeType="afterEffect">
                                  <p:stCondLst>
                                    <p:cond delay="0"/>
                                  </p:stCondLst>
                                  <p:childTnLst>
                                    <p:set>
                                      <p:cBhvr>
                                        <p:cTn id="42" dur="1" fill="hold">
                                          <p:stCondLst>
                                            <p:cond delay="0"/>
                                          </p:stCondLst>
                                        </p:cTn>
                                        <p:tgtEl>
                                          <p:spTgt spid="123912"/>
                                        </p:tgtEl>
                                        <p:attrNameLst>
                                          <p:attrName>style.visibility</p:attrName>
                                        </p:attrNameLst>
                                      </p:cBhvr>
                                      <p:to>
                                        <p:strVal val="visible"/>
                                      </p:to>
                                    </p:set>
                                    <p:animEffect transition="in" filter="diamond(in)">
                                      <p:cBhvr>
                                        <p:cTn id="43" dur="2000"/>
                                        <p:tgtEl>
                                          <p:spTgt spid="123912"/>
                                        </p:tgtEl>
                                      </p:cBhvr>
                                    </p:animEffect>
                                  </p:childTnLst>
                                </p:cTn>
                              </p:par>
                            </p:childTnLst>
                          </p:cTn>
                        </p:par>
                        <p:par>
                          <p:cTn id="44" fill="hold" nodeType="afterGroup">
                            <p:stCondLst>
                              <p:cond delay="10000"/>
                            </p:stCondLst>
                            <p:childTnLst>
                              <p:par>
                                <p:cTn id="45" presetID="8" presetClass="entr" presetSubtype="16" fill="hold" grpId="0" nodeType="afterEffect">
                                  <p:stCondLst>
                                    <p:cond delay="0"/>
                                  </p:stCondLst>
                                  <p:childTnLst>
                                    <p:set>
                                      <p:cBhvr>
                                        <p:cTn id="46" dur="1" fill="hold">
                                          <p:stCondLst>
                                            <p:cond delay="0"/>
                                          </p:stCondLst>
                                        </p:cTn>
                                        <p:tgtEl>
                                          <p:spTgt spid="123914"/>
                                        </p:tgtEl>
                                        <p:attrNameLst>
                                          <p:attrName>style.visibility</p:attrName>
                                        </p:attrNameLst>
                                      </p:cBhvr>
                                      <p:to>
                                        <p:strVal val="visible"/>
                                      </p:to>
                                    </p:set>
                                    <p:animEffect transition="in" filter="diamond(in)">
                                      <p:cBhvr>
                                        <p:cTn id="47" dur="2000"/>
                                        <p:tgtEl>
                                          <p:spTgt spid="123914"/>
                                        </p:tgtEl>
                                      </p:cBhvr>
                                    </p:animEffect>
                                  </p:childTnLst>
                                </p:cTn>
                              </p:par>
                            </p:childTnLst>
                          </p:cTn>
                        </p:par>
                        <p:par>
                          <p:cTn id="48" fill="hold" nodeType="afterGroup">
                            <p:stCondLst>
                              <p:cond delay="12000"/>
                            </p:stCondLst>
                            <p:childTnLst>
                              <p:par>
                                <p:cTn id="49" presetID="8" presetClass="entr" presetSubtype="16" fill="hold" grpId="0" nodeType="afterEffect">
                                  <p:stCondLst>
                                    <p:cond delay="0"/>
                                  </p:stCondLst>
                                  <p:childTnLst>
                                    <p:set>
                                      <p:cBhvr>
                                        <p:cTn id="50" dur="1" fill="hold">
                                          <p:stCondLst>
                                            <p:cond delay="0"/>
                                          </p:stCondLst>
                                        </p:cTn>
                                        <p:tgtEl>
                                          <p:spTgt spid="123915"/>
                                        </p:tgtEl>
                                        <p:attrNameLst>
                                          <p:attrName>style.visibility</p:attrName>
                                        </p:attrNameLst>
                                      </p:cBhvr>
                                      <p:to>
                                        <p:strVal val="visible"/>
                                      </p:to>
                                    </p:set>
                                    <p:animEffect transition="in" filter="diamond(in)">
                                      <p:cBhvr>
                                        <p:cTn id="51" dur="2000"/>
                                        <p:tgtEl>
                                          <p:spTgt spid="123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animBg="1"/>
      <p:bldP spid="123908" grpId="0" animBg="1"/>
      <p:bldP spid="123909" grpId="0" animBg="1"/>
      <p:bldP spid="123910" grpId="0" animBg="1"/>
      <p:bldP spid="123911" grpId="0"/>
      <p:bldP spid="123912" grpId="0"/>
      <p:bldP spid="123914" grpId="0"/>
      <p:bldP spid="1239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0" y="228600"/>
            <a:ext cx="9144000" cy="6324600"/>
          </a:xfrm>
        </p:spPr>
        <p:txBody>
          <a:bodyPr rtlCol="0">
            <a:normAutofit lnSpcReduction="10000"/>
          </a:bodyPr>
          <a:lstStyle/>
          <a:p>
            <a:pPr eaLnBrk="1" fontAlgn="auto" hangingPunct="1">
              <a:lnSpc>
                <a:spcPct val="80000"/>
              </a:lnSpc>
              <a:spcAft>
                <a:spcPts val="0"/>
              </a:spcAft>
              <a:buFontTx/>
              <a:buNone/>
              <a:defRPr/>
            </a:pPr>
            <a:r>
              <a:rPr lang="en-US" sz="3600" smtClean="0">
                <a:solidFill>
                  <a:schemeClr val="tx1">
                    <a:lumMod val="75000"/>
                    <a:lumOff val="25000"/>
                  </a:schemeClr>
                </a:solidFill>
              </a:rPr>
              <a:t> </a:t>
            </a:r>
            <a:r>
              <a:rPr lang="en-US" sz="3600" b="1" i="1" smtClean="0">
                <a:solidFill>
                  <a:schemeClr val="tx1">
                    <a:lumMod val="75000"/>
                    <a:lumOff val="25000"/>
                  </a:schemeClr>
                </a:solidFill>
              </a:rPr>
              <a:t>BÀI TẬP 2:</a:t>
            </a:r>
            <a:r>
              <a:rPr lang="en-US" sz="3600" smtClean="0">
                <a:solidFill>
                  <a:schemeClr val="tx1">
                    <a:lumMod val="75000"/>
                    <a:lumOff val="25000"/>
                  </a:schemeClr>
                </a:solidFill>
              </a:rPr>
              <a:t> </a:t>
            </a:r>
            <a:r>
              <a:rPr lang="en-US" sz="3600" b="1" u="sng" smtClean="0">
                <a:solidFill>
                  <a:srgbClr val="0000FF"/>
                </a:solidFill>
              </a:rPr>
              <a:t>Theo em, những biểu hiện nào sau đây là xây dựng nếp sống văn hoá? </a:t>
            </a:r>
            <a:br>
              <a:rPr lang="en-US" sz="3600" b="1" u="sng" smtClean="0">
                <a:solidFill>
                  <a:srgbClr val="0000FF"/>
                </a:solidFill>
              </a:rPr>
            </a:br>
            <a:r>
              <a:rPr lang="en-US" sz="3600" b="1" smtClean="0">
                <a:solidFill>
                  <a:schemeClr val="tx1">
                    <a:lumMod val="75000"/>
                    <a:lumOff val="25000"/>
                  </a:schemeClr>
                </a:solidFill>
              </a:rPr>
              <a:t>a. </a:t>
            </a:r>
            <a:r>
              <a:rPr lang="en-US" sz="3600" smtClean="0">
                <a:solidFill>
                  <a:schemeClr val="tx1">
                    <a:lumMod val="75000"/>
                    <a:lumOff val="25000"/>
                  </a:schemeClr>
                </a:solidFill>
              </a:rPr>
              <a:t>Gia đình giúp nhau làm kinh tế xoá đói giảm nghèo.</a:t>
            </a:r>
            <a:br>
              <a:rPr lang="en-US" sz="3600" smtClean="0">
                <a:solidFill>
                  <a:schemeClr val="tx1">
                    <a:lumMod val="75000"/>
                    <a:lumOff val="25000"/>
                  </a:schemeClr>
                </a:solidFill>
              </a:rPr>
            </a:br>
            <a:r>
              <a:rPr lang="en-US" sz="3600" smtClean="0">
                <a:solidFill>
                  <a:schemeClr val="tx1">
                    <a:lumMod val="75000"/>
                    <a:lumOff val="25000"/>
                  </a:schemeClr>
                </a:solidFill>
              </a:rPr>
              <a:t>b. Học sinh tụ tập ở quán xá, là cà ngoài đường.</a:t>
            </a:r>
            <a:br>
              <a:rPr lang="en-US" sz="3600" smtClean="0">
                <a:solidFill>
                  <a:schemeClr val="tx1">
                    <a:lumMod val="75000"/>
                    <a:lumOff val="25000"/>
                  </a:schemeClr>
                </a:solidFill>
              </a:rPr>
            </a:br>
            <a:r>
              <a:rPr lang="en-US" sz="3600" smtClean="0">
                <a:solidFill>
                  <a:schemeClr val="tx1">
                    <a:lumMod val="75000"/>
                    <a:lumOff val="25000"/>
                  </a:schemeClr>
                </a:solidFill>
              </a:rPr>
              <a:t>c. Trẻ em đến tuổi đi học đều được đến trường.</a:t>
            </a:r>
            <a:br>
              <a:rPr lang="en-US" sz="3600" smtClean="0">
                <a:solidFill>
                  <a:schemeClr val="tx1">
                    <a:lumMod val="75000"/>
                    <a:lumOff val="25000"/>
                  </a:schemeClr>
                </a:solidFill>
              </a:rPr>
            </a:br>
            <a:r>
              <a:rPr lang="en-US" sz="3600" smtClean="0">
                <a:solidFill>
                  <a:schemeClr val="tx1">
                    <a:lumMod val="75000"/>
                    <a:lumOff val="25000"/>
                  </a:schemeClr>
                </a:solidFill>
              </a:rPr>
              <a:t>d. Tổ chức cưới xin, ma chay linh đình.</a:t>
            </a:r>
            <a:br>
              <a:rPr lang="en-US" sz="3600" smtClean="0">
                <a:solidFill>
                  <a:schemeClr val="tx1">
                    <a:lumMod val="75000"/>
                    <a:lumOff val="25000"/>
                  </a:schemeClr>
                </a:solidFill>
              </a:rPr>
            </a:br>
            <a:r>
              <a:rPr lang="en-US" sz="3600" smtClean="0">
                <a:solidFill>
                  <a:schemeClr val="tx1">
                    <a:lumMod val="75000"/>
                    <a:lumOff val="25000"/>
                  </a:schemeClr>
                </a:solidFill>
              </a:rPr>
              <a:t>e. Làm vệ sinh đường phố, làng xóm.</a:t>
            </a:r>
            <a:br>
              <a:rPr lang="en-US" sz="3600" smtClean="0">
                <a:solidFill>
                  <a:schemeClr val="tx1">
                    <a:lumMod val="75000"/>
                    <a:lumOff val="25000"/>
                  </a:schemeClr>
                </a:solidFill>
              </a:rPr>
            </a:br>
            <a:r>
              <a:rPr lang="en-US" sz="3600" smtClean="0">
                <a:solidFill>
                  <a:schemeClr val="tx1">
                    <a:lumMod val="75000"/>
                    <a:lumOff val="25000"/>
                  </a:schemeClr>
                </a:solidFill>
              </a:rPr>
              <a:t>g. Nghe và tuyên truyền tin đồn nhảm.</a:t>
            </a:r>
            <a:br>
              <a:rPr lang="en-US" sz="3600" smtClean="0">
                <a:solidFill>
                  <a:schemeClr val="tx1">
                    <a:lumMod val="75000"/>
                    <a:lumOff val="25000"/>
                  </a:schemeClr>
                </a:solidFill>
              </a:rPr>
            </a:br>
            <a:r>
              <a:rPr lang="en-US" sz="3600" smtClean="0">
                <a:solidFill>
                  <a:schemeClr val="tx1">
                    <a:lumMod val="75000"/>
                    <a:lumOff val="25000"/>
                  </a:schemeClr>
                </a:solidFill>
              </a:rPr>
              <a:t>h. Lấy chồng trước tuổi quy định của pháp luật.</a:t>
            </a:r>
            <a:br>
              <a:rPr lang="en-US" sz="3600" smtClean="0">
                <a:solidFill>
                  <a:schemeClr val="tx1">
                    <a:lumMod val="75000"/>
                    <a:lumOff val="25000"/>
                  </a:schemeClr>
                </a:solidFill>
              </a:rPr>
            </a:br>
            <a:r>
              <a:rPr lang="en-US" sz="3600" smtClean="0">
                <a:solidFill>
                  <a:schemeClr val="tx1">
                    <a:lumMod val="75000"/>
                    <a:lumOff val="25000"/>
                  </a:schemeClr>
                </a:solidFill>
              </a:rPr>
              <a:t/>
            </a:r>
            <a:br>
              <a:rPr lang="en-US" sz="3600" smtClean="0">
                <a:solidFill>
                  <a:schemeClr val="tx1">
                    <a:lumMod val="75000"/>
                    <a:lumOff val="25000"/>
                  </a:schemeClr>
                </a:solidFill>
              </a:rPr>
            </a:br>
            <a:endParaRPr lang="en-US" sz="3600" smtClean="0">
              <a:solidFill>
                <a:schemeClr val="tx1">
                  <a:lumMod val="75000"/>
                  <a:lumOff val="25000"/>
                </a:schemeClr>
              </a:solidFill>
            </a:endParaRPr>
          </a:p>
        </p:txBody>
      </p:sp>
      <p:sp>
        <p:nvSpPr>
          <p:cNvPr id="69636" name="Rectangle 4"/>
          <p:cNvSpPr>
            <a:spLocks noChangeArrowheads="1"/>
          </p:cNvSpPr>
          <p:nvPr/>
        </p:nvSpPr>
        <p:spPr bwMode="auto">
          <a:xfrm>
            <a:off x="228600" y="1676400"/>
            <a:ext cx="6858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700" b="1"/>
              <a:t>X</a:t>
            </a:r>
          </a:p>
        </p:txBody>
      </p:sp>
      <p:sp>
        <p:nvSpPr>
          <p:cNvPr id="69637" name="Rectangle 5"/>
          <p:cNvSpPr>
            <a:spLocks noChangeArrowheads="1"/>
          </p:cNvSpPr>
          <p:nvPr/>
        </p:nvSpPr>
        <p:spPr bwMode="auto">
          <a:xfrm>
            <a:off x="228600" y="3429000"/>
            <a:ext cx="6858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700" b="1"/>
              <a:t>X</a:t>
            </a:r>
          </a:p>
        </p:txBody>
      </p:sp>
      <p:sp>
        <p:nvSpPr>
          <p:cNvPr id="69638" name="Rectangle 6"/>
          <p:cNvSpPr>
            <a:spLocks noChangeArrowheads="1"/>
          </p:cNvSpPr>
          <p:nvPr/>
        </p:nvSpPr>
        <p:spPr bwMode="auto">
          <a:xfrm>
            <a:off x="304800" y="4724400"/>
            <a:ext cx="6096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700" b="1"/>
              <a:t>X</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additive="base">
                                        <p:cTn id="7" dur="500" fill="hold"/>
                                        <p:tgtEl>
                                          <p:spTgt spid="69637"/>
                                        </p:tgtEl>
                                        <p:attrNameLst>
                                          <p:attrName>ppt_x</p:attrName>
                                        </p:attrNameLst>
                                      </p:cBhvr>
                                      <p:tavLst>
                                        <p:tav tm="0">
                                          <p:val>
                                            <p:strVal val="#ppt_x"/>
                                          </p:val>
                                        </p:tav>
                                        <p:tav tm="100000">
                                          <p:val>
                                            <p:strVal val="#ppt_x"/>
                                          </p:val>
                                        </p:tav>
                                      </p:tavLst>
                                    </p:anim>
                                    <p:anim calcmode="lin" valueType="num">
                                      <p:cBhvr additive="base">
                                        <p:cTn id="8"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8"/>
                                        </p:tgtEl>
                                        <p:attrNameLst>
                                          <p:attrName>style.visibility</p:attrName>
                                        </p:attrNameLst>
                                      </p:cBhvr>
                                      <p:to>
                                        <p:strVal val="visible"/>
                                      </p:to>
                                    </p:set>
                                    <p:anim calcmode="lin" valueType="num">
                                      <p:cBhvr additive="base">
                                        <p:cTn id="13" dur="500" fill="hold"/>
                                        <p:tgtEl>
                                          <p:spTgt spid="69638"/>
                                        </p:tgtEl>
                                        <p:attrNameLst>
                                          <p:attrName>ppt_x</p:attrName>
                                        </p:attrNameLst>
                                      </p:cBhvr>
                                      <p:tavLst>
                                        <p:tav tm="0">
                                          <p:val>
                                            <p:strVal val="#ppt_x"/>
                                          </p:val>
                                        </p:tav>
                                        <p:tav tm="100000">
                                          <p:val>
                                            <p:strVal val="#ppt_x"/>
                                          </p:val>
                                        </p:tav>
                                      </p:tavLst>
                                    </p:anim>
                                    <p:anim calcmode="lin" valueType="num">
                                      <p:cBhvr additive="base">
                                        <p:cTn id="14" dur="500" fill="hold"/>
                                        <p:tgtEl>
                                          <p:spTgt spid="696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9636"/>
                                        </p:tgtEl>
                                        <p:attrNameLst>
                                          <p:attrName>style.visibility</p:attrName>
                                        </p:attrNameLst>
                                      </p:cBhvr>
                                      <p:to>
                                        <p:strVal val="visible"/>
                                      </p:to>
                                    </p:set>
                                    <p:animEffect transition="in" filter="blinds(horizontal)">
                                      <p:cBhvr>
                                        <p:cTn id="19"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3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175" y="1643063"/>
            <a:ext cx="9874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5"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3" y="411163"/>
            <a:ext cx="78263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638" y="306388"/>
            <a:ext cx="3865562"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5" descr="image0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9213" y="3101975"/>
            <a:ext cx="20240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6"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9738" y="1068388"/>
            <a:ext cx="2151062"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7" descr="image0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7788" y="2863850"/>
            <a:ext cx="4470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0" name="Picture 8" descr="image0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9363" y="3363913"/>
            <a:ext cx="141605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1" name="Picture 9" descr="image0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5050" y="3775075"/>
            <a:ext cx="3284538"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2" name="Picture 10" descr="image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3900" y="5349875"/>
            <a:ext cx="467518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3" name="Picture 11" descr="image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3750" y="5368925"/>
            <a:ext cx="504983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4" name="Picture 12" descr="image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4400" y="2971800"/>
            <a:ext cx="1217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6204"/>
                                        </p:tgtEl>
                                        <p:attrNameLst>
                                          <p:attrName>style.visibility</p:attrName>
                                        </p:attrNameLst>
                                      </p:cBhvr>
                                      <p:to>
                                        <p:strVal val="visible"/>
                                      </p:to>
                                    </p:set>
                                    <p:animEffect transition="in" filter="box(out)">
                                      <p:cBhvr>
                                        <p:cTn id="7" dur="500"/>
                                        <p:tgtEl>
                                          <p:spTgt spid="136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6194"/>
                                        </p:tgtEl>
                                        <p:attrNameLst>
                                          <p:attrName>style.visibility</p:attrName>
                                        </p:attrNameLst>
                                      </p:cBhvr>
                                      <p:to>
                                        <p:strVal val="visible"/>
                                      </p:to>
                                    </p:set>
                                    <p:animEffect transition="in" filter="wipe(right)">
                                      <p:cBhvr>
                                        <p:cTn id="12" dur="500"/>
                                        <p:tgtEl>
                                          <p:spTgt spid="1361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6195"/>
                                        </p:tgtEl>
                                        <p:attrNameLst>
                                          <p:attrName>style.visibility</p:attrName>
                                        </p:attrNameLst>
                                      </p:cBhvr>
                                      <p:to>
                                        <p:strVal val="visible"/>
                                      </p:to>
                                    </p:set>
                                    <p:animEffect transition="in" filter="wipe(down)">
                                      <p:cBhvr>
                                        <p:cTn id="17" dur="500"/>
                                        <p:tgtEl>
                                          <p:spTgt spid="1361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6196"/>
                                        </p:tgtEl>
                                        <p:attrNameLst>
                                          <p:attrName>style.visibility</p:attrName>
                                        </p:attrNameLst>
                                      </p:cBhvr>
                                      <p:to>
                                        <p:strVal val="visible"/>
                                      </p:to>
                                    </p:set>
                                    <p:animEffect transition="in" filter="wipe(left)">
                                      <p:cBhvr>
                                        <p:cTn id="22" dur="500"/>
                                        <p:tgtEl>
                                          <p:spTgt spid="1361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36197"/>
                                        </p:tgtEl>
                                        <p:attrNameLst>
                                          <p:attrName>style.visibility</p:attrName>
                                        </p:attrNameLst>
                                      </p:cBhvr>
                                      <p:to>
                                        <p:strVal val="visible"/>
                                      </p:to>
                                    </p:set>
                                    <p:animEffect transition="in" filter="wipe(up)">
                                      <p:cBhvr>
                                        <p:cTn id="27" dur="500"/>
                                        <p:tgtEl>
                                          <p:spTgt spid="1361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6198"/>
                                        </p:tgtEl>
                                        <p:attrNameLst>
                                          <p:attrName>style.visibility</p:attrName>
                                        </p:attrNameLst>
                                      </p:cBhvr>
                                      <p:to>
                                        <p:strVal val="visible"/>
                                      </p:to>
                                    </p:set>
                                    <p:animEffect transition="in" filter="wipe(left)">
                                      <p:cBhvr>
                                        <p:cTn id="32" dur="500"/>
                                        <p:tgtEl>
                                          <p:spTgt spid="1361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6199"/>
                                        </p:tgtEl>
                                        <p:attrNameLst>
                                          <p:attrName>style.visibility</p:attrName>
                                        </p:attrNameLst>
                                      </p:cBhvr>
                                      <p:to>
                                        <p:strVal val="visible"/>
                                      </p:to>
                                    </p:set>
                                    <p:animEffect transition="in" filter="wipe(left)">
                                      <p:cBhvr>
                                        <p:cTn id="37" dur="500"/>
                                        <p:tgtEl>
                                          <p:spTgt spid="1361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36200"/>
                                        </p:tgtEl>
                                        <p:attrNameLst>
                                          <p:attrName>style.visibility</p:attrName>
                                        </p:attrNameLst>
                                      </p:cBhvr>
                                      <p:to>
                                        <p:strVal val="visible"/>
                                      </p:to>
                                    </p:set>
                                    <p:animEffect transition="in" filter="wipe(up)">
                                      <p:cBhvr>
                                        <p:cTn id="42" dur="500"/>
                                        <p:tgtEl>
                                          <p:spTgt spid="13620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36201"/>
                                        </p:tgtEl>
                                        <p:attrNameLst>
                                          <p:attrName>style.visibility</p:attrName>
                                        </p:attrNameLst>
                                      </p:cBhvr>
                                      <p:to>
                                        <p:strVal val="visible"/>
                                      </p:to>
                                    </p:set>
                                    <p:animEffect transition="in" filter="wipe(up)">
                                      <p:cBhvr>
                                        <p:cTn id="47" dur="500"/>
                                        <p:tgtEl>
                                          <p:spTgt spid="1362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36202"/>
                                        </p:tgtEl>
                                        <p:attrNameLst>
                                          <p:attrName>style.visibility</p:attrName>
                                        </p:attrNameLst>
                                      </p:cBhvr>
                                      <p:to>
                                        <p:strVal val="visible"/>
                                      </p:to>
                                    </p:set>
                                    <p:animEffect transition="in" filter="wipe(up)">
                                      <p:cBhvr>
                                        <p:cTn id="52" dur="500"/>
                                        <p:tgtEl>
                                          <p:spTgt spid="1362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136203"/>
                                        </p:tgtEl>
                                        <p:attrNameLst>
                                          <p:attrName>style.visibility</p:attrName>
                                        </p:attrNameLst>
                                      </p:cBhvr>
                                      <p:to>
                                        <p:strVal val="visible"/>
                                      </p:to>
                                    </p:set>
                                    <p:animEffect transition="in" filter="wipe(up)">
                                      <p:cBhvr>
                                        <p:cTn id="57" dur="500"/>
                                        <p:tgtEl>
                                          <p:spTgt spid="13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1143000" y="1905000"/>
            <a:ext cx="769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990033"/>
                </a:solidFill>
              </a:rPr>
              <a:t>- Làm bài tập 3 và 4 SGK trang 35</a:t>
            </a:r>
          </a:p>
          <a:p>
            <a:pPr eaLnBrk="1" hangingPunct="1">
              <a:spcBef>
                <a:spcPct val="50000"/>
              </a:spcBef>
            </a:pPr>
            <a:r>
              <a:rPr lang="en-US" sz="3200" b="1">
                <a:solidFill>
                  <a:srgbClr val="990033"/>
                </a:solidFill>
              </a:rPr>
              <a:t>- Tìm một số gương gia đình văn hóa tiêu biểu của địa phương, nơi em đang sống</a:t>
            </a:r>
          </a:p>
          <a:p>
            <a:pPr eaLnBrk="1" hangingPunct="1">
              <a:spcBef>
                <a:spcPct val="50000"/>
              </a:spcBef>
            </a:pPr>
            <a:r>
              <a:rPr lang="en-US" sz="3200" b="1">
                <a:solidFill>
                  <a:srgbClr val="990033"/>
                </a:solidFill>
              </a:rPr>
              <a:t>- Soạn bài mới, trả lời theo gợi ý SGK</a:t>
            </a:r>
          </a:p>
          <a:p>
            <a:pPr eaLnBrk="1" hangingPunct="1">
              <a:spcBef>
                <a:spcPct val="50000"/>
              </a:spcBef>
            </a:pPr>
            <a:r>
              <a:rPr lang="en-US" sz="3200" b="1">
                <a:solidFill>
                  <a:srgbClr val="990033"/>
                </a:solidFill>
              </a:rPr>
              <a:t>- Về tìm hiểu hỏi ông bà, cha mẹ về truyền thống của gia đình dòng họ mình từ xưa đến nay</a:t>
            </a:r>
          </a:p>
        </p:txBody>
      </p:sp>
      <p:sp>
        <p:nvSpPr>
          <p:cNvPr id="133125" name="Rectangle 5"/>
          <p:cNvSpPr>
            <a:spLocks noChangeArrowheads="1"/>
          </p:cNvSpPr>
          <p:nvPr/>
        </p:nvSpPr>
        <p:spPr bwMode="auto">
          <a:xfrm>
            <a:off x="381000" y="0"/>
            <a:ext cx="8458200" cy="17526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400" b="1">
                <a:solidFill>
                  <a:srgbClr val="FF0000"/>
                </a:solidFill>
                <a:latin typeface="Times New Roman" pitchFamily="18" charset="0"/>
              </a:rPr>
              <a:t>                  Hướng dẫn học ở nhà</a:t>
            </a:r>
          </a:p>
        </p:txBody>
      </p:sp>
      <p:pic>
        <p:nvPicPr>
          <p:cNvPr id="58372" name="Picture 32"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0"/>
            <a:ext cx="16002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25"/>
                                        </p:tgtEl>
                                        <p:attrNameLst>
                                          <p:attrName>style.visibility</p:attrName>
                                        </p:attrNameLst>
                                      </p:cBhvr>
                                      <p:to>
                                        <p:strVal val="visible"/>
                                      </p:to>
                                    </p:set>
                                    <p:animEffect transition="in" filter="blinds(horizontal)">
                                      <p:cBhvr>
                                        <p:cTn id="7" dur="500"/>
                                        <p:tgtEl>
                                          <p:spTgt spid="13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o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descr="co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WordArt 4"/>
          <p:cNvSpPr>
            <a:spLocks noChangeArrowheads="1" noChangeShapeType="1" noTextEdit="1"/>
          </p:cNvSpPr>
          <p:nvPr/>
        </p:nvSpPr>
        <p:spPr bwMode="auto">
          <a:xfrm>
            <a:off x="228600" y="1676400"/>
            <a:ext cx="8458200" cy="2819400"/>
          </a:xfrm>
          <a:prstGeom prst="rect">
            <a:avLst/>
          </a:prstGeom>
        </p:spPr>
        <p:txBody>
          <a:bodyPr wrap="none" fromWordArt="1">
            <a:prstTxWarp prst="textPlain">
              <a:avLst>
                <a:gd name="adj" fmla="val 50000"/>
              </a:avLst>
            </a:prstTxWarp>
          </a:bodyPr>
          <a:lstStyle/>
          <a:p>
            <a:pPr algn="ctr"/>
            <a:r>
              <a:rPr lang="vi-VN" sz="4800" kern="10">
                <a:ln w="19050">
                  <a:solidFill>
                    <a:srgbClr val="00FFFF"/>
                  </a:solidFill>
                  <a:round/>
                  <a:headEnd/>
                  <a:tailEnd/>
                </a:ln>
                <a:solidFill>
                  <a:srgbClr val="0000FF"/>
                </a:solidFill>
                <a:effectLst>
                  <a:outerShdw dist="35921" dir="2700000" algn="ctr" rotWithShape="0">
                    <a:srgbClr val="990000"/>
                  </a:outerShdw>
                </a:effectLst>
                <a:latin typeface="Times New Roman"/>
                <a:cs typeface="Times New Roman"/>
              </a:rPr>
              <a:t>Cảm ơn quí thầy cô đã đến dự giờ</a:t>
            </a:r>
            <a:endParaRPr lang="en-US" sz="4800" kern="10">
              <a:ln w="19050">
                <a:solidFill>
                  <a:srgbClr val="00FFFF"/>
                </a:solidFill>
                <a:round/>
                <a:headEnd/>
                <a:tailEnd/>
              </a:ln>
              <a:solidFill>
                <a:srgbClr val="0000FF"/>
              </a:solidFill>
              <a:effectLst>
                <a:outerShdw dist="35921" dir="2700000" algn="ctr" rotWithShape="0">
                  <a:srgbClr val="990000"/>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fill="hold" grpId="0" nodeType="afterEffect">
                                  <p:stCondLst>
                                    <p:cond delay="0"/>
                                  </p:stCondLst>
                                  <p:childTnLst>
                                    <p:animClr clrSpc="hsl" dir="cw">
                                      <p:cBhvr override="childStyle">
                                        <p:cTn id="6" dur="3000" fill="hold"/>
                                        <p:tgtEl>
                                          <p:spTgt spid="135172"/>
                                        </p:tgtEl>
                                        <p:attrNameLst>
                                          <p:attrName>style.color</p:attrName>
                                        </p:attrNameLst>
                                      </p:cBhvr>
                                      <p:by>
                                        <p:hsl h="7200000" s="0" l="0"/>
                                      </p:by>
                                    </p:animClr>
                                    <p:animClr clrSpc="hsl" dir="cw">
                                      <p:cBhvr>
                                        <p:cTn id="7" dur="3000" fill="hold"/>
                                        <p:tgtEl>
                                          <p:spTgt spid="135172"/>
                                        </p:tgtEl>
                                        <p:attrNameLst>
                                          <p:attrName>fillcolor</p:attrName>
                                        </p:attrNameLst>
                                      </p:cBhvr>
                                      <p:by>
                                        <p:hsl h="7200000" s="0" l="0"/>
                                      </p:by>
                                    </p:animClr>
                                    <p:animClr clrSpc="hsl" dir="cw">
                                      <p:cBhvr>
                                        <p:cTn id="8" dur="3000" fill="hold"/>
                                        <p:tgtEl>
                                          <p:spTgt spid="135172"/>
                                        </p:tgtEl>
                                        <p:attrNameLst>
                                          <p:attrName>stroke.color</p:attrName>
                                        </p:attrNameLst>
                                      </p:cBhvr>
                                      <p:by>
                                        <p:hsl h="7200000" s="0" l="0"/>
                                      </p:by>
                                    </p:animClr>
                                    <p:set>
                                      <p:cBhvr>
                                        <p:cTn id="9" dur="3000" fill="hold"/>
                                        <p:tgtEl>
                                          <p:spTgt spid="135172"/>
                                        </p:tgtEl>
                                        <p:attrNameLst>
                                          <p:attrName>fill.type</p:attrName>
                                        </p:attrNameLst>
                                      </p:cBhvr>
                                      <p:to>
                                        <p:strVal val="solid"/>
                                      </p:to>
                                    </p:set>
                                  </p:childTnLst>
                                </p:cTn>
                              </p:par>
                            </p:childTnLst>
                          </p:cTn>
                        </p:par>
                        <p:par>
                          <p:cTn id="10" fill="hold" nodeType="afterGroup">
                            <p:stCondLst>
                              <p:cond delay="3000"/>
                            </p:stCondLst>
                            <p:childTnLst>
                              <p:par>
                                <p:cTn id="11" presetID="21" presetClass="emph" presetSubtype="0" fill="hold" grpId="1" nodeType="afterEffect">
                                  <p:stCondLst>
                                    <p:cond delay="0"/>
                                  </p:stCondLst>
                                  <p:childTnLst>
                                    <p:animClr clrSpc="hsl" dir="cw">
                                      <p:cBhvr override="childStyle">
                                        <p:cTn id="12" dur="3000" fill="hold"/>
                                        <p:tgtEl>
                                          <p:spTgt spid="135172"/>
                                        </p:tgtEl>
                                        <p:attrNameLst>
                                          <p:attrName>style.color</p:attrName>
                                        </p:attrNameLst>
                                      </p:cBhvr>
                                      <p:by>
                                        <p:hsl h="7200000" s="0" l="0"/>
                                      </p:by>
                                    </p:animClr>
                                    <p:animClr clrSpc="hsl" dir="cw">
                                      <p:cBhvr>
                                        <p:cTn id="13" dur="3000" fill="hold"/>
                                        <p:tgtEl>
                                          <p:spTgt spid="135172"/>
                                        </p:tgtEl>
                                        <p:attrNameLst>
                                          <p:attrName>fillcolor</p:attrName>
                                        </p:attrNameLst>
                                      </p:cBhvr>
                                      <p:by>
                                        <p:hsl h="7200000" s="0" l="0"/>
                                      </p:by>
                                    </p:animClr>
                                    <p:animClr clrSpc="hsl" dir="cw">
                                      <p:cBhvr>
                                        <p:cTn id="14" dur="3000" fill="hold"/>
                                        <p:tgtEl>
                                          <p:spTgt spid="135172"/>
                                        </p:tgtEl>
                                        <p:attrNameLst>
                                          <p:attrName>stroke.color</p:attrName>
                                        </p:attrNameLst>
                                      </p:cBhvr>
                                      <p:by>
                                        <p:hsl h="7200000" s="0" l="0"/>
                                      </p:by>
                                    </p:animClr>
                                    <p:set>
                                      <p:cBhvr>
                                        <p:cTn id="15" dur="3000" fill="hold"/>
                                        <p:tgtEl>
                                          <p:spTgt spid="135172"/>
                                        </p:tgtEl>
                                        <p:attrNameLst>
                                          <p:attrName>fill.type</p:attrName>
                                        </p:attrNameLst>
                                      </p:cBhvr>
                                      <p:to>
                                        <p:strVal val="solid"/>
                                      </p:to>
                                    </p:set>
                                  </p:childTnLst>
                                </p:cTn>
                              </p:par>
                            </p:childTnLst>
                          </p:cTn>
                        </p:par>
                        <p:par>
                          <p:cTn id="16" fill="hold" nodeType="afterGroup">
                            <p:stCondLst>
                              <p:cond delay="6000"/>
                            </p:stCondLst>
                            <p:childTnLst>
                              <p:par>
                                <p:cTn id="17" presetID="23" presetClass="emph" presetSubtype="0" fill="hold" grpId="2" nodeType="afterEffect">
                                  <p:stCondLst>
                                    <p:cond delay="0"/>
                                  </p:stCondLst>
                                  <p:childTnLst>
                                    <p:animClr clrSpc="hsl" dir="cw">
                                      <p:cBhvr override="childStyle">
                                        <p:cTn id="18" dur="3000" fill="hold"/>
                                        <p:tgtEl>
                                          <p:spTgt spid="135172"/>
                                        </p:tgtEl>
                                        <p:attrNameLst>
                                          <p:attrName>style.color</p:attrName>
                                        </p:attrNameLst>
                                      </p:cBhvr>
                                      <p:by>
                                        <p:hsl h="10842353" s="0" l="0"/>
                                      </p:by>
                                    </p:animClr>
                                    <p:animClr clrSpc="hsl" dir="cw">
                                      <p:cBhvr>
                                        <p:cTn id="19" dur="3000" fill="hold"/>
                                        <p:tgtEl>
                                          <p:spTgt spid="135172"/>
                                        </p:tgtEl>
                                        <p:attrNameLst>
                                          <p:attrName>fillcolor</p:attrName>
                                        </p:attrNameLst>
                                      </p:cBhvr>
                                      <p:by>
                                        <p:hsl h="10842353" s="0" l="0"/>
                                      </p:by>
                                    </p:animClr>
                                    <p:animClr clrSpc="hsl" dir="cw">
                                      <p:cBhvr>
                                        <p:cTn id="20" dur="3000" fill="hold"/>
                                        <p:tgtEl>
                                          <p:spTgt spid="135172"/>
                                        </p:tgtEl>
                                        <p:attrNameLst>
                                          <p:attrName>stroke.color</p:attrName>
                                        </p:attrNameLst>
                                      </p:cBhvr>
                                      <p:by>
                                        <p:hsl h="10842353" s="0" l="0"/>
                                      </p:by>
                                    </p:animClr>
                                    <p:set>
                                      <p:cBhvr>
                                        <p:cTn id="21" dur="3000" fill="hold"/>
                                        <p:tgtEl>
                                          <p:spTgt spid="135172"/>
                                        </p:tgtEl>
                                        <p:attrNameLst>
                                          <p:attrName>fill.type</p:attrName>
                                        </p:attrNameLst>
                                      </p:cBhvr>
                                      <p:to>
                                        <p:strVal val="solid"/>
                                      </p:to>
                                    </p:set>
                                  </p:childTnLst>
                                </p:cTn>
                              </p:par>
                            </p:childTnLst>
                          </p:cTn>
                        </p:par>
                        <p:par>
                          <p:cTn id="22" fill="hold" nodeType="afterGroup">
                            <p:stCondLst>
                              <p:cond delay="9000"/>
                            </p:stCondLst>
                            <p:childTnLst>
                              <p:par>
                                <p:cTn id="23" presetID="25" presetClass="emph" presetSubtype="0" fill="hold" grpId="3" nodeType="afterEffect">
                                  <p:stCondLst>
                                    <p:cond delay="0"/>
                                  </p:stCondLst>
                                  <p:childTnLst>
                                    <p:animClr clrSpc="hsl" dir="cw">
                                      <p:cBhvr override="childStyle">
                                        <p:cTn id="24" dur="3000" fill="hold"/>
                                        <p:tgtEl>
                                          <p:spTgt spid="135172"/>
                                        </p:tgtEl>
                                        <p:attrNameLst>
                                          <p:attrName>style.color</p:attrName>
                                        </p:attrNameLst>
                                      </p:cBhvr>
                                      <p:by>
                                        <p:hsl h="0" s="-70588" l="0"/>
                                      </p:by>
                                    </p:animClr>
                                    <p:animClr clrSpc="hsl" dir="cw">
                                      <p:cBhvr>
                                        <p:cTn id="25" dur="3000" fill="hold"/>
                                        <p:tgtEl>
                                          <p:spTgt spid="135172"/>
                                        </p:tgtEl>
                                        <p:attrNameLst>
                                          <p:attrName>fillcolor</p:attrName>
                                        </p:attrNameLst>
                                      </p:cBhvr>
                                      <p:by>
                                        <p:hsl h="0" s="-70588" l="0"/>
                                      </p:by>
                                    </p:animClr>
                                    <p:animClr clrSpc="hsl" dir="cw">
                                      <p:cBhvr>
                                        <p:cTn id="26" dur="3000" fill="hold"/>
                                        <p:tgtEl>
                                          <p:spTgt spid="135172"/>
                                        </p:tgtEl>
                                        <p:attrNameLst>
                                          <p:attrName>stroke.color</p:attrName>
                                        </p:attrNameLst>
                                      </p:cBhvr>
                                      <p:by>
                                        <p:hsl h="0" s="-70588" l="0"/>
                                      </p:by>
                                    </p:animClr>
                                    <p:set>
                                      <p:cBhvr>
                                        <p:cTn id="27" dur="3000" fill="hold"/>
                                        <p:tgtEl>
                                          <p:spTgt spid="135172"/>
                                        </p:tgtEl>
                                        <p:attrNameLst>
                                          <p:attrName>fill.type</p:attrName>
                                        </p:attrNameLst>
                                      </p:cBhvr>
                                      <p:to>
                                        <p:strVal val="solid"/>
                                      </p:to>
                                    </p:set>
                                  </p:childTnLst>
                                </p:cTn>
                              </p:par>
                            </p:childTnLst>
                          </p:cTn>
                        </p:par>
                        <p:par>
                          <p:cTn id="28" fill="hold" nodeType="afterGroup">
                            <p:stCondLst>
                              <p:cond delay="12000"/>
                            </p:stCondLst>
                            <p:childTnLst>
                              <p:par>
                                <p:cTn id="29" presetID="30" presetClass="emph" presetSubtype="0" fill="hold" grpId="4" nodeType="afterEffect">
                                  <p:stCondLst>
                                    <p:cond delay="0"/>
                                  </p:stCondLst>
                                  <p:childTnLst>
                                    <p:animClr clrSpc="hsl" dir="cw">
                                      <p:cBhvr override="childStyle">
                                        <p:cTn id="30" dur="3000" fill="hold"/>
                                        <p:tgtEl>
                                          <p:spTgt spid="135172"/>
                                        </p:tgtEl>
                                        <p:attrNameLst>
                                          <p:attrName>style.color</p:attrName>
                                        </p:attrNameLst>
                                      </p:cBhvr>
                                      <p:by>
                                        <p:hsl h="0" s="12549" l="25098"/>
                                      </p:by>
                                    </p:animClr>
                                    <p:animClr clrSpc="hsl" dir="cw">
                                      <p:cBhvr>
                                        <p:cTn id="31" dur="3000" fill="hold"/>
                                        <p:tgtEl>
                                          <p:spTgt spid="135172"/>
                                        </p:tgtEl>
                                        <p:attrNameLst>
                                          <p:attrName>fillcolor</p:attrName>
                                        </p:attrNameLst>
                                      </p:cBhvr>
                                      <p:by>
                                        <p:hsl h="0" s="12549" l="25098"/>
                                      </p:by>
                                    </p:animClr>
                                    <p:animClr clrSpc="hsl" dir="cw">
                                      <p:cBhvr>
                                        <p:cTn id="32" dur="3000" fill="hold"/>
                                        <p:tgtEl>
                                          <p:spTgt spid="135172"/>
                                        </p:tgtEl>
                                        <p:attrNameLst>
                                          <p:attrName>stroke.color</p:attrName>
                                        </p:attrNameLst>
                                      </p:cBhvr>
                                      <p:by>
                                        <p:hsl h="0" s="12549" l="25098"/>
                                      </p:by>
                                    </p:animClr>
                                    <p:set>
                                      <p:cBhvr>
                                        <p:cTn id="33" dur="3000" fill="hold"/>
                                        <p:tgtEl>
                                          <p:spTgt spid="1351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nimBg="1"/>
      <p:bldP spid="135172" grpId="1" animBg="1"/>
      <p:bldP spid="135172" grpId="2" animBg="1"/>
      <p:bldP spid="135172" grpId="3" animBg="1"/>
      <p:bldP spid="135172"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029200" y="762000"/>
            <a:ext cx="4572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5181600" y="914400"/>
            <a:ext cx="4572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11268" name="Rectangle 4"/>
          <p:cNvSpPr>
            <a:spLocks noChangeArrowheads="1"/>
          </p:cNvSpPr>
          <p:nvPr/>
        </p:nvSpPr>
        <p:spPr bwMode="auto">
          <a:xfrm>
            <a:off x="425450" y="2636838"/>
            <a:ext cx="74263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latin typeface="VNI-Times" pitchFamily="2" charset="0"/>
                <a:cs typeface="Times New Roman" pitchFamily="18" charset="0"/>
              </a:rPr>
              <a:t>Hieän töôïng taûo hoân, döïng vôï gaû  choàng sôùm ñeå coù ngöôøi laøm. Khi coù ngöôøi beänh hoaëc gia suùc cheát laïi môøi thaày mo, thaày cuùng veà laøm pheùp tröø ma. Tuï taäp uoáng röôïu, ñaùnh baïc vaøo ngaøy leã, Teát. Toå chöùc ma chay linh ñình. Ñeå ngöôøi cheát trong nhaø nhieàu ngaøy roài môùi ñem choân.</a:t>
            </a:r>
          </a:p>
        </p:txBody>
      </p:sp>
      <p:sp>
        <p:nvSpPr>
          <p:cNvPr id="11269" name="TextBox 5"/>
          <p:cNvSpPr txBox="1">
            <a:spLocks noChangeArrowheads="1"/>
          </p:cNvSpPr>
          <p:nvPr/>
        </p:nvSpPr>
        <p:spPr bwMode="auto">
          <a:xfrm>
            <a:off x="1524000" y="914400"/>
            <a:ext cx="6324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400">
              <a:latin typeface="Times New Roman" pitchFamily="18" charset="0"/>
              <a:cs typeface="Times New Roman" pitchFamily="18" charset="0"/>
            </a:endParaRPr>
          </a:p>
          <a:p>
            <a:r>
              <a:rPr lang="en-US" sz="2400" b="1" u="sng">
                <a:solidFill>
                  <a:srgbClr val="0000FF"/>
                </a:solidFill>
                <a:latin typeface="Times New Roman" pitchFamily="18" charset="0"/>
                <a:cs typeface="Times New Roman" pitchFamily="18" charset="0"/>
              </a:rPr>
              <a:t>Nhóm 1</a:t>
            </a:r>
            <a:r>
              <a:rPr lang="en-US" sz="2400" b="1">
                <a:solidFill>
                  <a:srgbClr val="0000FF"/>
                </a:solidFill>
                <a:latin typeface="Times New Roman" pitchFamily="18" charset="0"/>
                <a:cs typeface="Times New Roman" pitchFamily="18" charset="0"/>
              </a:rPr>
              <a:t>: Em hãy cho biết những hiện tượng tiêu cực ở nội dung 1.</a:t>
            </a:r>
            <a:r>
              <a:rPr lang="en-US" sz="2400" b="1" u="sng">
                <a:solidFill>
                  <a:srgbClr val="0000FF"/>
                </a:solidFill>
                <a:latin typeface="Times New Roman" pitchFamily="18" charset="0"/>
                <a:cs typeface="Times New Roman" pitchFamily="18" charset="0"/>
              </a:rPr>
              <a:t/>
            </a:r>
            <a:br>
              <a:rPr lang="en-US" sz="2400" b="1" u="sng">
                <a:solidFill>
                  <a:srgbClr val="0000FF"/>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029200" y="762000"/>
            <a:ext cx="4572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5181600" y="914400"/>
            <a:ext cx="4572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12292" name="Rectangle 4"/>
          <p:cNvSpPr>
            <a:spLocks noChangeArrowheads="1"/>
          </p:cNvSpPr>
          <p:nvPr/>
        </p:nvSpPr>
        <p:spPr bwMode="auto">
          <a:xfrm>
            <a:off x="425450" y="2636838"/>
            <a:ext cx="74263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VNI-Times" pitchFamily="2" charset="0"/>
                <a:cs typeface="Times New Roman" pitchFamily="18" charset="0"/>
              </a:rPr>
              <a:t>Phaûi xa gia ñình sôùm, khoâng ñöôïc ñi hoïc, nhieàu caëp vôï choàng treû boû nhau, cuoäc soáng dang dôû, laø nguyeân nhaân sinh ra ñoùi ngheøo, ngöôøi naøo bò coi laø coù ma thì bò caêm gheùt, xua ñuoåi vaø hoï seõ bò cheát vì bò ñoái xöû taøn teä hoaëc soáng coâ ñoäc, khoán khoù</a:t>
            </a:r>
            <a:endParaRPr lang="en-US" sz="2200">
              <a:solidFill>
                <a:srgbClr val="000000"/>
              </a:solidFill>
              <a:latin typeface="VNI-Times" pitchFamily="2" charset="0"/>
              <a:cs typeface="Times New Roman" pitchFamily="18" charset="0"/>
            </a:endParaRPr>
          </a:p>
        </p:txBody>
      </p:sp>
      <p:sp>
        <p:nvSpPr>
          <p:cNvPr id="12293" name="TextBox 5"/>
          <p:cNvSpPr txBox="1">
            <a:spLocks noChangeArrowheads="1"/>
          </p:cNvSpPr>
          <p:nvPr/>
        </p:nvSpPr>
        <p:spPr bwMode="auto">
          <a:xfrm>
            <a:off x="1524000" y="914400"/>
            <a:ext cx="632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400">
              <a:solidFill>
                <a:srgbClr val="000000"/>
              </a:solidFill>
              <a:latin typeface="Times New Roman" pitchFamily="18" charset="0"/>
              <a:cs typeface="Times New Roman" pitchFamily="18" charset="0"/>
            </a:endParaRPr>
          </a:p>
          <a:p>
            <a:r>
              <a:rPr lang="en-US" sz="2400" b="1" u="sng">
                <a:solidFill>
                  <a:srgbClr val="0000FF"/>
                </a:solidFill>
                <a:latin typeface="Times New Roman" pitchFamily="18" charset="0"/>
                <a:cs typeface="Times New Roman" pitchFamily="18" charset="0"/>
              </a:rPr>
              <a:t>Nhóm 2</a:t>
            </a:r>
            <a:r>
              <a:rPr lang="en-US" sz="2400" b="1">
                <a:solidFill>
                  <a:srgbClr val="0000FF"/>
                </a:solidFill>
                <a:latin typeface="Times New Roman" pitchFamily="18" charset="0"/>
                <a:cs typeface="Times New Roman" pitchFamily="18" charset="0"/>
              </a:rPr>
              <a:t>: Những hiện tượng đó ảnh hưởng như thế nào đến cuộc sống người dân ?</a:t>
            </a:r>
            <a:endParaRPr lang="en-US" sz="2400">
              <a:solidFill>
                <a:srgbClr val="000000"/>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029200" y="762000"/>
            <a:ext cx="4572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5181600" y="914400"/>
            <a:ext cx="4572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13316" name="Rectangle 4"/>
          <p:cNvSpPr>
            <a:spLocks noChangeArrowheads="1"/>
          </p:cNvSpPr>
          <p:nvPr/>
        </p:nvSpPr>
        <p:spPr bwMode="auto">
          <a:xfrm>
            <a:off x="425450" y="2636838"/>
            <a:ext cx="74263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VNI-Times" pitchFamily="2" charset="0"/>
              </a:rPr>
              <a:t>Veä sinh saïch seõ, nuoâi gia suùc, laøm chuoàng traïi caùch xa nhaø ñeå nuoâi gia suùc, gia caàm, duøng nöôùc gieáng saïch, khoâng coù beänh dòch laây lan, baø con oám ñau ñeán traïm xaù, treû em ñeán tuoåi ñöôïc ñi hoïc, ñöôïc coâng nhaän  PCGDTH-XMC, baø con ñoaøn keát, töông trôï giuùp dôõ laãn nhau, an ninh, traät töï ñöôïc giöõ vöõng, xoaù boû phong tuïc, taäp quaùn laïc haäu.</a:t>
            </a:r>
          </a:p>
        </p:txBody>
      </p:sp>
      <p:sp>
        <p:nvSpPr>
          <p:cNvPr id="13317" name="TextBox 5"/>
          <p:cNvSpPr txBox="1">
            <a:spLocks noChangeArrowheads="1"/>
          </p:cNvSpPr>
          <p:nvPr/>
        </p:nvSpPr>
        <p:spPr bwMode="auto">
          <a:xfrm>
            <a:off x="1524000" y="914400"/>
            <a:ext cx="6324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400">
              <a:solidFill>
                <a:srgbClr val="000000"/>
              </a:solidFill>
              <a:latin typeface="Times New Roman" pitchFamily="18" charset="0"/>
              <a:cs typeface="Times New Roman" pitchFamily="18" charset="0"/>
            </a:endParaRPr>
          </a:p>
          <a:p>
            <a:r>
              <a:rPr lang="en-US" sz="2400" b="1" u="sng">
                <a:solidFill>
                  <a:srgbClr val="0000FF"/>
                </a:solidFill>
                <a:latin typeface="Times New Roman" pitchFamily="18" charset="0"/>
                <a:cs typeface="Times New Roman" pitchFamily="18" charset="0"/>
              </a:rPr>
              <a:t>Nhóm 3</a:t>
            </a:r>
            <a:r>
              <a:rPr lang="en-US" sz="2400" b="1">
                <a:solidFill>
                  <a:srgbClr val="0000FF"/>
                </a:solidFill>
                <a:latin typeface="Times New Roman" pitchFamily="18" charset="0"/>
                <a:cs typeface="Times New Roman" pitchFamily="18" charset="0"/>
              </a:rPr>
              <a:t>: Vì sao làng Hinh được công nhận là làng văn hóa ? </a:t>
            </a:r>
            <a:br>
              <a:rPr lang="en-US" sz="2400" b="1">
                <a:solidFill>
                  <a:srgbClr val="0000FF"/>
                </a:solidFill>
                <a:latin typeface="Times New Roman" pitchFamily="18" charset="0"/>
                <a:cs typeface="Times New Roman" pitchFamily="18" charset="0"/>
              </a:rPr>
            </a:br>
            <a:endParaRPr lang="en-US" sz="2400">
              <a:solidFill>
                <a:srgbClr val="000000"/>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029200" y="762000"/>
            <a:ext cx="4572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5181600" y="914400"/>
            <a:ext cx="4572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14340" name="Rectangle 4"/>
          <p:cNvSpPr>
            <a:spLocks noChangeArrowheads="1"/>
          </p:cNvSpPr>
          <p:nvPr/>
        </p:nvSpPr>
        <p:spPr bwMode="auto">
          <a:xfrm>
            <a:off x="425450" y="2636838"/>
            <a:ext cx="7426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VNI-Times" pitchFamily="2" charset="0"/>
              </a:rPr>
              <a:t>Moãi ngöôøi daân trong coäng ñoàng yeân taâm saûn xuaát, laøm kinh teá. Naâng cao ñôøi soáng vaên hoaù, tinh thaàn cuûa nhaân daân</a:t>
            </a:r>
            <a:endParaRPr lang="en-US" sz="2200">
              <a:solidFill>
                <a:srgbClr val="000000"/>
              </a:solidFill>
              <a:latin typeface="VNI-Times" pitchFamily="2" charset="0"/>
              <a:cs typeface="Times New Roman" pitchFamily="18" charset="0"/>
            </a:endParaRPr>
          </a:p>
        </p:txBody>
      </p:sp>
      <p:sp>
        <p:nvSpPr>
          <p:cNvPr id="14341" name="TextBox 5"/>
          <p:cNvSpPr txBox="1">
            <a:spLocks noChangeArrowheads="1"/>
          </p:cNvSpPr>
          <p:nvPr/>
        </p:nvSpPr>
        <p:spPr bwMode="auto">
          <a:xfrm>
            <a:off x="976313" y="900113"/>
            <a:ext cx="6324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u="sng">
                <a:solidFill>
                  <a:srgbClr val="0000FF"/>
                </a:solidFill>
                <a:latin typeface="Times New Roman" pitchFamily="18" charset="0"/>
                <a:cs typeface="Times New Roman" pitchFamily="18" charset="0"/>
              </a:rPr>
              <a:t>Nhóm 4</a:t>
            </a:r>
            <a:r>
              <a:rPr lang="en-US" sz="2400" b="1">
                <a:solidFill>
                  <a:srgbClr val="0000FF"/>
                </a:solidFill>
                <a:latin typeface="Times New Roman" pitchFamily="18" charset="0"/>
                <a:cs typeface="Times New Roman" pitchFamily="18" charset="0"/>
              </a:rPr>
              <a:t>: Những thay đổi của làng Hinh có ảnh hưởng như thế nào đến cuộc sống cộng đồng ?</a:t>
            </a:r>
            <a:r>
              <a:rPr lang="en-US" sz="3200">
                <a:latin typeface="Times New Roman" pitchFamily="18" charset="0"/>
                <a:cs typeface="Times New Roman" pitchFamily="18" charset="0"/>
              </a:rPr>
              <a:t> </a:t>
            </a:r>
            <a:endParaRPr lang="en-US" sz="2400">
              <a:solidFill>
                <a:srgbClr val="000000"/>
              </a:solidFill>
              <a:latin typeface="Times New Roman" pitchFamily="18" charset="0"/>
              <a:cs typeface="Times New Roman" pitchFamily="18" charset="0"/>
            </a:endParaRPr>
          </a:p>
        </p:txBody>
      </p:sp>
    </p:spTree>
  </p:cSld>
  <p:clrMapOvr>
    <a:masterClrMapping/>
  </p:clrMapOvr>
  <p:transition spd="slow">
    <p:checker/>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1071</TotalTime>
  <Words>3742</Words>
  <Application>Microsoft Office PowerPoint</Application>
  <PresentationFormat>On-screen Show (4:3)</PresentationFormat>
  <Paragraphs>242</Paragraphs>
  <Slides>54</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8" baseType="lpstr">
      <vt:lpstr>Arial</vt:lpstr>
      <vt:lpstr>Trebuchet MS</vt:lpstr>
      <vt:lpstr>Wingdings 3</vt:lpstr>
      <vt:lpstr>Calibri</vt:lpstr>
      <vt:lpstr>Times New Roman</vt:lpstr>
      <vt:lpstr>VNI-Times</vt:lpstr>
      <vt:lpstr>VNI-Hobo</vt:lpstr>
      <vt:lpstr>VNI-Bodon-Poster</vt:lpstr>
      <vt:lpstr>VNI-Swiss-Condense</vt:lpstr>
      <vt:lpstr>VNI-Souvir</vt:lpstr>
      <vt:lpstr>VNI-Bandit</vt:lpstr>
      <vt:lpstr>Comic Sans MS</vt:lpstr>
      <vt:lpstr>Facet</vt:lpstr>
      <vt:lpstr>Microsoft Visio Drawing</vt:lpstr>
      <vt:lpstr>PowerPoint Presentation</vt:lpstr>
      <vt:lpstr>Kiểm tra bài cũ: Câu hỏi: Em đồng ý với những việc làm nào dưới đây? a) Bắt chước kiểu quần áo của ngôi sao điện ảnh. b) Tìm hiểu phong tục tập quán của các nước trên thế giới c) Chỉ dùng hàng ngoại chê hành Việt Nam. d) Không xem nghệ thuật dân tộc của các nước khác. đ) Dùng tiếng Việt xen lẫn tiếng nước ngoài e) Học hỏi công nghệ sản xuất hiện đại để ứng dụng ở Việt Nam</vt:lpstr>
      <vt:lpstr>PowerPoint Presentation</vt:lpstr>
      <vt:lpstr>PowerPoint Presentation</vt:lpstr>
      <vt:lpstr>                       THẢO LUẬN NHÓM Nhóm 1: Em hãy cho biết những hiện tượng tiêu cực ở nội dung 1. Nhóm 2: Những hiện tượng đó ảnh hưởng như thế nào đến cuộc sống người dân ?  Nhóm 3: Vì sao làng Hinh được công nhận là làng văn hóa ?  Nhóm 4: Những thay đổi của làng Hinh có ảnh hưởng như thế nào đến cuộc sống cộng đồng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10.  BÀI 9.  GÓP PHẦN XÂY DỰNG NẾP SỐNG VĂN HÓA Ở CỘNG ĐỒNG DÂN CƯ</vt:lpstr>
      <vt:lpstr>GIA ĐÌNH ĐẦM ẤM HẠNH PHÚC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PHẠM GIAO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9 : XÂY DỰNG NẾP SỐNG VĂN HÓA Ở CỘNG ĐỒNG DÂN CƯ  </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HỌAT ĐỘNG NHÓM   CÂU 1 : EM HÃY CHO BIẾT NHỮNG HIỆN TƯỢNG TIÊU CỰC Ở ND 1 CÂU 2 : NHỮNG Ảnh HƯỞNG ĐÓ Ảnh hưởng NTN ĐẾN CUỘC SỐNG NGƯỜI DÂN ?  CÂU 3 : VÌ SAO LÀNG HINH ĐƯỢC CÔNG NHẬN LÀ LÀNG VĂN HÓA ?  CÂU 4 : NHỮNG THAY ĐỔI CỦA LÀNG HINH CÓ Ảnh hưởng NTH ĐẾN CUỘC SỐNG NGƯỜI DÂN ?</dc:title>
  <dc:creator>User</dc:creator>
  <cp:lastModifiedBy>Admin</cp:lastModifiedBy>
  <cp:revision>125</cp:revision>
  <dcterms:created xsi:type="dcterms:W3CDTF">2010-10-17T03:47:35Z</dcterms:created>
  <dcterms:modified xsi:type="dcterms:W3CDTF">2018-02-08T23:22:32Z</dcterms:modified>
</cp:coreProperties>
</file>